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65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AD185-788B-4638-AA8D-15F4B5967FE7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4E238-73A6-464F-8B4B-958D3A0F6B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4E238-73A6-464F-8B4B-958D3A0F6B9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A1ABDB-5547-4AEF-A63C-EFCECA5353B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4B5E0B-D303-4861-B98A-4ED0C97AE55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B22B23-DAFA-412F-BCBF-83772C39B38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B7AFBB-5FAF-4EA4-84CB-07B5A233C3B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861860-0C6D-489F-B9C6-4956A566516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CA270A-A3CD-4323-AA0A-E17CCC0FE61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45872A-EC67-4245-B751-CCA138F49DD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6B1643-84A8-4C4C-AB0B-97626E8AA45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4/19/2012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Algerian" pitchFamily="82" charset="0"/>
              </a:rPr>
              <a:t>NILAI UANG MENURUT WAKTU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Algerian" pitchFamily="82" charset="0"/>
              </a:rPr>
              <a:t>(TIME VALUE OF MONEY)</a:t>
            </a:r>
            <a:endParaRPr lang="en-US" sz="4400" dirty="0">
              <a:solidFill>
                <a:srgbClr val="00B0F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239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7912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sz="9600" dirty="0" err="1" smtClean="0"/>
              <a:t>Analisis</a:t>
            </a:r>
            <a:r>
              <a:rPr lang="en-US" sz="9600" dirty="0" smtClean="0"/>
              <a:t> </a:t>
            </a:r>
            <a:r>
              <a:rPr lang="en-US" sz="9600" dirty="0" err="1" smtClean="0"/>
              <a:t>Investasi</a:t>
            </a:r>
            <a:r>
              <a:rPr lang="en-US" sz="9600" dirty="0" smtClean="0"/>
              <a:t> /</a:t>
            </a:r>
            <a:r>
              <a:rPr lang="en-US" sz="9600" dirty="0" err="1" smtClean="0"/>
              <a:t>proyek</a:t>
            </a:r>
            <a:r>
              <a:rPr lang="en-US" sz="9600" dirty="0" smtClean="0"/>
              <a:t> </a:t>
            </a:r>
            <a:r>
              <a:rPr lang="en-US" sz="9600" dirty="0" err="1" smtClean="0"/>
              <a:t>merupakan</a:t>
            </a:r>
            <a:r>
              <a:rPr lang="en-US" sz="9600" dirty="0" smtClean="0"/>
              <a:t> </a:t>
            </a:r>
            <a:r>
              <a:rPr lang="en-US" sz="9600" dirty="0" err="1" smtClean="0"/>
              <a:t>analisis</a:t>
            </a:r>
            <a:r>
              <a:rPr lang="en-US" sz="9600" dirty="0" smtClean="0"/>
              <a:t> </a:t>
            </a:r>
            <a:r>
              <a:rPr lang="en-US" sz="9600" dirty="0" err="1" smtClean="0"/>
              <a:t>dengan</a:t>
            </a:r>
            <a:r>
              <a:rPr lang="en-US" sz="9600" dirty="0" smtClean="0"/>
              <a:t> </a:t>
            </a:r>
            <a:r>
              <a:rPr lang="en-US" sz="9600" dirty="0" err="1" smtClean="0">
                <a:solidFill>
                  <a:schemeClr val="accent1"/>
                </a:solidFill>
              </a:rPr>
              <a:t>periode</a:t>
            </a:r>
            <a:r>
              <a:rPr lang="en-US" sz="9600" dirty="0" smtClean="0">
                <a:solidFill>
                  <a:schemeClr val="accent1"/>
                </a:solidFill>
              </a:rPr>
              <a:t> </a:t>
            </a:r>
            <a:r>
              <a:rPr lang="en-US" sz="9600" dirty="0" err="1" smtClean="0">
                <a:solidFill>
                  <a:schemeClr val="accent1"/>
                </a:solidFill>
              </a:rPr>
              <a:t>waktu</a:t>
            </a:r>
            <a:r>
              <a:rPr lang="en-US" sz="9600" dirty="0" smtClean="0">
                <a:solidFill>
                  <a:schemeClr val="accent1"/>
                </a:solidFill>
              </a:rPr>
              <a:t> </a:t>
            </a:r>
            <a:r>
              <a:rPr lang="en-US" sz="9600" dirty="0" err="1" smtClean="0">
                <a:solidFill>
                  <a:schemeClr val="accent1"/>
                </a:solidFill>
              </a:rPr>
              <a:t>tertentu</a:t>
            </a:r>
            <a:r>
              <a:rPr lang="en-US" sz="9600" dirty="0" smtClean="0">
                <a:solidFill>
                  <a:schemeClr val="accent1"/>
                </a:solidFill>
              </a:rPr>
              <a:t> yang </a:t>
            </a:r>
            <a:r>
              <a:rPr lang="en-US" sz="9600" dirty="0" err="1" smtClean="0">
                <a:solidFill>
                  <a:schemeClr val="accent1"/>
                </a:solidFill>
              </a:rPr>
              <a:t>relatif</a:t>
            </a:r>
            <a:r>
              <a:rPr lang="en-US" sz="9600" dirty="0" smtClean="0">
                <a:solidFill>
                  <a:schemeClr val="accent1"/>
                </a:solidFill>
              </a:rPr>
              <a:t> </a:t>
            </a:r>
            <a:r>
              <a:rPr lang="en-US" sz="9600" dirty="0" err="1" smtClean="0">
                <a:solidFill>
                  <a:schemeClr val="accent1"/>
                </a:solidFill>
              </a:rPr>
              <a:t>panjang</a:t>
            </a:r>
            <a:r>
              <a:rPr lang="en-US" sz="9600" dirty="0" smtClean="0"/>
              <a:t> </a:t>
            </a:r>
            <a:r>
              <a:rPr lang="en-US" sz="9600" dirty="0" err="1" smtClean="0"/>
              <a:t>berdasarkan</a:t>
            </a:r>
            <a:r>
              <a:rPr lang="en-US" sz="9600" dirty="0" smtClean="0"/>
              <a:t> </a:t>
            </a:r>
            <a:r>
              <a:rPr lang="en-US" sz="9600" dirty="0" err="1" smtClean="0"/>
              <a:t>umur</a:t>
            </a:r>
            <a:r>
              <a:rPr lang="en-US" sz="9600" dirty="0" smtClean="0"/>
              <a:t> </a:t>
            </a:r>
            <a:r>
              <a:rPr lang="en-US" sz="9600" dirty="0" err="1" smtClean="0"/>
              <a:t>investasi</a:t>
            </a:r>
            <a:r>
              <a:rPr lang="en-US" sz="9600" dirty="0" smtClean="0"/>
              <a:t> </a:t>
            </a:r>
            <a:r>
              <a:rPr lang="en-US" sz="9600" dirty="0" err="1" smtClean="0"/>
              <a:t>atau</a:t>
            </a:r>
            <a:r>
              <a:rPr lang="en-US" sz="9600" dirty="0" smtClean="0"/>
              <a:t> </a:t>
            </a:r>
            <a:r>
              <a:rPr lang="en-US" sz="9600" dirty="0" err="1" smtClean="0"/>
              <a:t>umur</a:t>
            </a:r>
            <a:r>
              <a:rPr lang="en-US" sz="9600" dirty="0" smtClean="0"/>
              <a:t> </a:t>
            </a:r>
            <a:r>
              <a:rPr lang="en-US" sz="9600" dirty="0" err="1" smtClean="0"/>
              <a:t>proyek</a:t>
            </a:r>
            <a:r>
              <a:rPr lang="en-US" sz="9600" dirty="0" smtClean="0"/>
              <a:t>.</a:t>
            </a:r>
          </a:p>
          <a:p>
            <a:pPr eaLnBrk="1" hangingPunct="1"/>
            <a:r>
              <a:rPr lang="en-US" sz="9600" dirty="0" err="1" smtClean="0"/>
              <a:t>Besarnya</a:t>
            </a:r>
            <a:r>
              <a:rPr lang="en-US" sz="9600" dirty="0" smtClean="0"/>
              <a:t> </a:t>
            </a:r>
            <a:r>
              <a:rPr lang="en-US" sz="9600" dirty="0" err="1" smtClean="0"/>
              <a:t>Nilai</a:t>
            </a:r>
            <a:r>
              <a:rPr lang="en-US" sz="9600" dirty="0" smtClean="0"/>
              <a:t> </a:t>
            </a:r>
            <a:r>
              <a:rPr lang="en-US" sz="9600" dirty="0" err="1" smtClean="0"/>
              <a:t>uang</a:t>
            </a:r>
            <a:r>
              <a:rPr lang="en-US" sz="9600" dirty="0" smtClean="0"/>
              <a:t> </a:t>
            </a:r>
            <a:r>
              <a:rPr lang="en-US" sz="9600" dirty="0" err="1" smtClean="0"/>
              <a:t>Rp</a:t>
            </a:r>
            <a:r>
              <a:rPr lang="en-US" sz="9600" dirty="0" smtClean="0"/>
              <a:t> 1 </a:t>
            </a:r>
            <a:r>
              <a:rPr lang="en-US" sz="9600" dirty="0" err="1" smtClean="0"/>
              <a:t>juta</a:t>
            </a:r>
            <a:r>
              <a:rPr lang="en-US" sz="9600" dirty="0" smtClean="0"/>
              <a:t> </a:t>
            </a:r>
            <a:r>
              <a:rPr lang="en-US" sz="9600" dirty="0" err="1" smtClean="0"/>
              <a:t>tahun</a:t>
            </a:r>
            <a:r>
              <a:rPr lang="en-US" sz="9600" dirty="0" smtClean="0"/>
              <a:t> </a:t>
            </a:r>
            <a:r>
              <a:rPr lang="en-US" sz="9600" dirty="0" err="1" smtClean="0"/>
              <a:t>ini</a:t>
            </a:r>
            <a:r>
              <a:rPr lang="en-US" sz="9600" dirty="0" smtClean="0"/>
              <a:t> </a:t>
            </a:r>
            <a:r>
              <a:rPr lang="en-US" sz="9600" dirty="0" err="1" smtClean="0"/>
              <a:t>akan</a:t>
            </a:r>
            <a:r>
              <a:rPr lang="en-US" sz="9600" dirty="0" smtClean="0"/>
              <a:t> </a:t>
            </a:r>
            <a:r>
              <a:rPr lang="en-US" sz="9600" dirty="0" err="1" smtClean="0"/>
              <a:t>tidak</a:t>
            </a:r>
            <a:r>
              <a:rPr lang="en-US" sz="9600" dirty="0" smtClean="0"/>
              <a:t> </a:t>
            </a:r>
            <a:r>
              <a:rPr lang="en-US" sz="9600" dirty="0" err="1" smtClean="0"/>
              <a:t>sama</a:t>
            </a:r>
            <a:r>
              <a:rPr lang="en-US" sz="9600" dirty="0" smtClean="0"/>
              <a:t> </a:t>
            </a:r>
            <a:r>
              <a:rPr lang="en-US" sz="9600" dirty="0" err="1" smtClean="0"/>
              <a:t>dengan</a:t>
            </a:r>
            <a:r>
              <a:rPr lang="en-US" sz="9600" dirty="0" smtClean="0"/>
              <a:t> </a:t>
            </a:r>
            <a:r>
              <a:rPr lang="en-US" sz="9600" dirty="0" err="1" smtClean="0"/>
              <a:t>nilai</a:t>
            </a:r>
            <a:r>
              <a:rPr lang="en-US" sz="9600" dirty="0" smtClean="0"/>
              <a:t> </a:t>
            </a:r>
            <a:r>
              <a:rPr lang="en-US" sz="9600" dirty="0" err="1" smtClean="0"/>
              <a:t>uang</a:t>
            </a:r>
            <a:r>
              <a:rPr lang="en-US" sz="9600" dirty="0" smtClean="0"/>
              <a:t>   </a:t>
            </a:r>
            <a:r>
              <a:rPr lang="en-US" sz="9600" dirty="0" err="1" smtClean="0"/>
              <a:t>Rp</a:t>
            </a:r>
            <a:r>
              <a:rPr lang="en-US" sz="9600" dirty="0" smtClean="0"/>
              <a:t> 1 </a:t>
            </a:r>
            <a:r>
              <a:rPr lang="en-US" sz="9600" dirty="0" err="1" smtClean="0"/>
              <a:t>juta</a:t>
            </a:r>
            <a:r>
              <a:rPr lang="en-US" sz="9600" dirty="0" smtClean="0"/>
              <a:t> pada1 </a:t>
            </a:r>
            <a:r>
              <a:rPr lang="en-US" sz="9600" dirty="0" err="1" smtClean="0"/>
              <a:t>tahun</a:t>
            </a:r>
            <a:r>
              <a:rPr lang="en-US" sz="9600" dirty="0" smtClean="0"/>
              <a:t> yang </a:t>
            </a:r>
            <a:r>
              <a:rPr lang="en-US" sz="9600" dirty="0" err="1" smtClean="0"/>
              <a:t>akan</a:t>
            </a:r>
            <a:r>
              <a:rPr lang="en-US" sz="9600" dirty="0" smtClean="0"/>
              <a:t> </a:t>
            </a:r>
            <a:r>
              <a:rPr lang="en-US" sz="9600" dirty="0" err="1" smtClean="0"/>
              <a:t>datang</a:t>
            </a:r>
            <a:r>
              <a:rPr lang="en-US" sz="9600" dirty="0" smtClean="0"/>
              <a:t>, </a:t>
            </a:r>
            <a:r>
              <a:rPr lang="en-US" sz="9600" dirty="0" err="1" smtClean="0"/>
              <a:t>atau</a:t>
            </a:r>
            <a:r>
              <a:rPr lang="en-US" sz="9600" dirty="0" smtClean="0"/>
              <a:t> </a:t>
            </a:r>
            <a:r>
              <a:rPr lang="en-US" sz="9600" dirty="0" err="1" smtClean="0"/>
              <a:t>sebaliknya</a:t>
            </a:r>
            <a:r>
              <a:rPr lang="en-US" sz="9600" dirty="0" smtClean="0"/>
              <a:t> </a:t>
            </a:r>
            <a:r>
              <a:rPr lang="en-US" sz="9600" dirty="0" err="1" smtClean="0"/>
              <a:t>nilai</a:t>
            </a:r>
            <a:r>
              <a:rPr lang="en-US" sz="9600" dirty="0" smtClean="0"/>
              <a:t> </a:t>
            </a:r>
            <a:r>
              <a:rPr lang="en-US" sz="9600" dirty="0" err="1" smtClean="0"/>
              <a:t>Rp</a:t>
            </a:r>
            <a:r>
              <a:rPr lang="en-US" sz="9600" dirty="0" smtClean="0"/>
              <a:t> 1 </a:t>
            </a:r>
            <a:r>
              <a:rPr lang="en-US" sz="9600" dirty="0" err="1" smtClean="0"/>
              <a:t>juta</a:t>
            </a:r>
            <a:r>
              <a:rPr lang="en-US" sz="9600" dirty="0" smtClean="0"/>
              <a:t> </a:t>
            </a:r>
            <a:r>
              <a:rPr lang="en-US" sz="9600" dirty="0" err="1" smtClean="0"/>
              <a:t>dimasa</a:t>
            </a:r>
            <a:r>
              <a:rPr lang="en-US" sz="9600" dirty="0" smtClean="0"/>
              <a:t> yang </a:t>
            </a:r>
            <a:r>
              <a:rPr lang="en-US" sz="9600" dirty="0" err="1" smtClean="0"/>
              <a:t>akan</a:t>
            </a:r>
            <a:r>
              <a:rPr lang="en-US" sz="9600" dirty="0" smtClean="0"/>
              <a:t> </a:t>
            </a:r>
            <a:r>
              <a:rPr lang="en-US" sz="9600" dirty="0" err="1" smtClean="0"/>
              <a:t>datang</a:t>
            </a:r>
            <a:r>
              <a:rPr lang="en-US" sz="9600" dirty="0" smtClean="0"/>
              <a:t> </a:t>
            </a:r>
            <a:r>
              <a:rPr lang="en-US" sz="9600" dirty="0" err="1" smtClean="0"/>
              <a:t>berbeda</a:t>
            </a:r>
            <a:r>
              <a:rPr lang="en-US" sz="9600" dirty="0" smtClean="0"/>
              <a:t> </a:t>
            </a:r>
            <a:r>
              <a:rPr lang="en-US" sz="9600" dirty="0" err="1" smtClean="0"/>
              <a:t>dengan</a:t>
            </a:r>
            <a:r>
              <a:rPr lang="en-US" sz="9600" dirty="0" smtClean="0"/>
              <a:t> </a:t>
            </a:r>
            <a:r>
              <a:rPr lang="en-US" sz="9600" dirty="0" err="1" smtClean="0"/>
              <a:t>nilai</a:t>
            </a:r>
            <a:r>
              <a:rPr lang="en-US" sz="9600" dirty="0" smtClean="0"/>
              <a:t> </a:t>
            </a:r>
            <a:r>
              <a:rPr lang="en-US" sz="9600" dirty="0" err="1" smtClean="0"/>
              <a:t>sekarang</a:t>
            </a:r>
            <a:r>
              <a:rPr lang="en-US" sz="9600" dirty="0" smtClean="0"/>
              <a:t> </a:t>
            </a:r>
            <a:r>
              <a:rPr lang="en-US" sz="9600" dirty="0" err="1" smtClean="0"/>
              <a:t>karena</a:t>
            </a:r>
            <a:r>
              <a:rPr lang="en-US" sz="9600" dirty="0" smtClean="0"/>
              <a:t> </a:t>
            </a:r>
            <a:r>
              <a:rPr lang="en-US" sz="9600" dirty="0" err="1" smtClean="0"/>
              <a:t>ada</a:t>
            </a:r>
            <a:r>
              <a:rPr lang="en-US" sz="9600" dirty="0" smtClean="0"/>
              <a:t> </a:t>
            </a:r>
            <a:r>
              <a:rPr lang="en-US" sz="9600" dirty="0" err="1" smtClean="0"/>
              <a:t>nilai</a:t>
            </a:r>
            <a:r>
              <a:rPr lang="en-US" sz="9600" dirty="0" smtClean="0"/>
              <a:t> </a:t>
            </a:r>
            <a:r>
              <a:rPr lang="en-US" sz="9600" dirty="0" err="1" smtClean="0"/>
              <a:t>penyusutan</a:t>
            </a:r>
            <a:r>
              <a:rPr lang="en-US" sz="9600" dirty="0" smtClean="0"/>
              <a:t> </a:t>
            </a:r>
            <a:r>
              <a:rPr lang="en-US" sz="9600" dirty="0" err="1" smtClean="0"/>
              <a:t>uang</a:t>
            </a:r>
            <a:r>
              <a:rPr lang="en-US" sz="9600" dirty="0" smtClean="0"/>
              <a:t>.</a:t>
            </a:r>
          </a:p>
          <a:p>
            <a:pPr eaLnBrk="1" hangingPunct="1"/>
            <a:endParaRPr lang="en-US" sz="9600" dirty="0" smtClean="0"/>
          </a:p>
          <a:p>
            <a:pPr eaLnBrk="1" hangingPunct="1"/>
            <a:r>
              <a:rPr lang="en-US" sz="9600" dirty="0" err="1" smtClean="0"/>
              <a:t>Th</a:t>
            </a:r>
            <a:r>
              <a:rPr lang="en-US" sz="9600" dirty="0" smtClean="0"/>
              <a:t>        1         2        3         4          5          6         7         8  </a:t>
            </a:r>
          </a:p>
          <a:p>
            <a:pPr eaLnBrk="1" hangingPunct="1"/>
            <a:endParaRPr lang="en-US" sz="9600" dirty="0" smtClean="0"/>
          </a:p>
          <a:p>
            <a:pPr eaLnBrk="1" hangingPunct="1">
              <a:buFontTx/>
              <a:buNone/>
            </a:pPr>
            <a:r>
              <a:rPr lang="en-US" sz="9600" dirty="0" smtClean="0"/>
              <a:t>              Present                                                                     Future</a:t>
            </a:r>
          </a:p>
          <a:p>
            <a:pPr eaLnBrk="1" hangingPunct="1">
              <a:buFontTx/>
              <a:buNone/>
            </a:pPr>
            <a:r>
              <a:rPr lang="en-US" sz="9600" dirty="0" smtClean="0"/>
              <a:t>                 (P)                                                                             (F)</a:t>
            </a:r>
          </a:p>
          <a:p>
            <a:pPr eaLnBrk="1" hangingPunct="1">
              <a:buNone/>
            </a:pPr>
            <a:r>
              <a:rPr lang="en-US" sz="9600" dirty="0" smtClean="0"/>
              <a:t>	</a:t>
            </a:r>
            <a:r>
              <a:rPr lang="en-US" sz="9600" dirty="0" err="1" smtClean="0"/>
              <a:t>Nilai</a:t>
            </a:r>
            <a:r>
              <a:rPr lang="en-US" sz="9600" dirty="0" smtClean="0"/>
              <a:t> </a:t>
            </a:r>
            <a:r>
              <a:rPr lang="en-US" sz="9600" dirty="0" err="1" smtClean="0"/>
              <a:t>sekarang</a:t>
            </a:r>
            <a:r>
              <a:rPr lang="en-US" sz="9600" dirty="0" smtClean="0"/>
              <a:t>                                        </a:t>
            </a:r>
            <a:r>
              <a:rPr lang="en-US" sz="9600" dirty="0" err="1" smtClean="0"/>
              <a:t>Nilai</a:t>
            </a:r>
            <a:r>
              <a:rPr lang="en-US" sz="9600" dirty="0" smtClean="0"/>
              <a:t> yang </a:t>
            </a:r>
            <a:r>
              <a:rPr lang="en-US" sz="9600" dirty="0" err="1" smtClean="0"/>
              <a:t>akan</a:t>
            </a:r>
            <a:r>
              <a:rPr lang="en-US" sz="9600" dirty="0" smtClean="0"/>
              <a:t> </a:t>
            </a:r>
            <a:r>
              <a:rPr lang="en-US" sz="9600" dirty="0" err="1" smtClean="0"/>
              <a:t>datang</a:t>
            </a:r>
            <a:r>
              <a:rPr lang="en-US" sz="9600" dirty="0" smtClean="0"/>
              <a:t>    </a:t>
            </a:r>
          </a:p>
          <a:p>
            <a:pPr eaLnBrk="1" hangingPunct="1">
              <a:buNone/>
            </a:pPr>
            <a:r>
              <a:rPr lang="en-US" sz="9600" dirty="0" smtClean="0"/>
              <a:t>	                    </a:t>
            </a:r>
            <a:r>
              <a:rPr lang="en-US" sz="9600" dirty="0" smtClean="0"/>
              <a:t>1</a:t>
            </a:r>
          </a:p>
          <a:p>
            <a:pPr eaLnBrk="1" hangingPunct="1"/>
            <a:r>
              <a:rPr lang="en-US" sz="9600" dirty="0" smtClean="0"/>
              <a:t>P  =  F                                                      </a:t>
            </a:r>
            <a:r>
              <a:rPr lang="en-US" sz="9600" dirty="0" err="1" smtClean="0"/>
              <a:t>F</a:t>
            </a:r>
            <a:r>
              <a:rPr lang="en-US" sz="9600" dirty="0" smtClean="0"/>
              <a:t> =  P ( 1 + </a:t>
            </a:r>
            <a:r>
              <a:rPr lang="en-US" sz="9600" dirty="0" err="1" smtClean="0"/>
              <a:t>i</a:t>
            </a:r>
            <a:r>
              <a:rPr lang="en-US" sz="9600" dirty="0" smtClean="0"/>
              <a:t> )t</a:t>
            </a:r>
          </a:p>
          <a:p>
            <a:pPr eaLnBrk="1" hangingPunct="1">
              <a:buFontTx/>
              <a:buNone/>
            </a:pPr>
            <a:r>
              <a:rPr lang="en-US" sz="9600" dirty="0" smtClean="0"/>
              <a:t>                  ( 1 + </a:t>
            </a:r>
            <a:r>
              <a:rPr lang="en-US" sz="9600" dirty="0" err="1" smtClean="0"/>
              <a:t>i</a:t>
            </a:r>
            <a:r>
              <a:rPr lang="en-US" sz="9600" dirty="0" smtClean="0"/>
              <a:t> )</a:t>
            </a:r>
            <a:r>
              <a:rPr lang="en-US" sz="9600" baseline="30000" dirty="0" smtClean="0"/>
              <a:t>t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 flipV="1">
            <a:off x="2268538" y="3500438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2268538" y="3716338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1676400" y="55626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6172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1436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algn="ctr" eaLnBrk="1" hangingPunct="1">
              <a:buFontTx/>
              <a:buNone/>
            </a:pPr>
            <a:r>
              <a:rPr lang="en-US" sz="3500" dirty="0" err="1" smtClean="0"/>
              <a:t>Beberapa</a:t>
            </a:r>
            <a:r>
              <a:rPr lang="en-US" sz="3500" dirty="0" smtClean="0"/>
              <a:t> </a:t>
            </a:r>
            <a:r>
              <a:rPr lang="en-US" sz="3500" dirty="0" err="1" smtClean="0"/>
              <a:t>penilaian</a:t>
            </a:r>
            <a:r>
              <a:rPr lang="en-US" sz="3500" dirty="0" smtClean="0"/>
              <a:t> </a:t>
            </a:r>
            <a:r>
              <a:rPr lang="en-US" sz="3500" dirty="0" err="1" smtClean="0"/>
              <a:t>uang</a:t>
            </a:r>
            <a:r>
              <a:rPr lang="en-US" sz="3500" dirty="0" smtClean="0"/>
              <a:t> </a:t>
            </a:r>
            <a:r>
              <a:rPr lang="en-US" sz="3500" dirty="0" err="1" smtClean="0"/>
              <a:t>berdasarkan</a:t>
            </a:r>
            <a:r>
              <a:rPr lang="en-US" sz="3500" dirty="0" smtClean="0"/>
              <a:t> </a:t>
            </a:r>
            <a:r>
              <a:rPr lang="en-US" sz="3500" dirty="0" err="1" smtClean="0"/>
              <a:t>waktu</a:t>
            </a:r>
            <a:endParaRPr lang="en-US" sz="3500" dirty="0" smtClean="0"/>
          </a:p>
          <a:p>
            <a:pPr algn="ctr" eaLnBrk="1" hangingPunct="1"/>
            <a:endParaRPr lang="en-US" sz="3500" dirty="0" smtClean="0"/>
          </a:p>
          <a:p>
            <a:pPr algn="ctr" eaLnBrk="1" hangingPunct="1">
              <a:buFontTx/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1</a:t>
            </a:r>
            <a:r>
              <a:rPr lang="en-US" sz="3500" dirty="0" smtClean="0"/>
              <a:t>. Compounding Factor</a:t>
            </a:r>
          </a:p>
          <a:p>
            <a:pPr algn="ctr" eaLnBrk="1" hangingPunct="1">
              <a:buFontTx/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2</a:t>
            </a:r>
            <a:r>
              <a:rPr lang="en-US" sz="3500" dirty="0" smtClean="0"/>
              <a:t>. Compounding </a:t>
            </a:r>
            <a:r>
              <a:rPr lang="en-US" sz="3500" dirty="0" err="1" smtClean="0"/>
              <a:t>Facor</a:t>
            </a:r>
            <a:r>
              <a:rPr lang="en-US" sz="3500" dirty="0" smtClean="0"/>
              <a:t> for 1 per </a:t>
            </a:r>
            <a:r>
              <a:rPr lang="en-US" sz="3500" dirty="0" err="1" smtClean="0"/>
              <a:t>anum</a:t>
            </a:r>
            <a:endParaRPr lang="en-US" sz="3500" dirty="0" smtClean="0"/>
          </a:p>
          <a:p>
            <a:pPr algn="ctr" eaLnBrk="1" hangingPunct="1">
              <a:buFontTx/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3</a:t>
            </a:r>
            <a:r>
              <a:rPr lang="en-US" sz="3500" dirty="0" smtClean="0"/>
              <a:t>. Sinking Fund Factor</a:t>
            </a:r>
          </a:p>
          <a:p>
            <a:pPr algn="ctr" eaLnBrk="1" hangingPunct="1">
              <a:buFontTx/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4</a:t>
            </a:r>
            <a:r>
              <a:rPr lang="en-US" sz="3500" dirty="0" smtClean="0"/>
              <a:t>. Discount Factor</a:t>
            </a:r>
          </a:p>
          <a:p>
            <a:pPr algn="ctr" eaLnBrk="1" hangingPunct="1">
              <a:buFontTx/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5</a:t>
            </a:r>
            <a:r>
              <a:rPr lang="en-US" sz="3500" dirty="0" smtClean="0"/>
              <a:t>. Present Worth (Value) of an Annuity Factor</a:t>
            </a:r>
          </a:p>
          <a:p>
            <a:pPr algn="ctr" eaLnBrk="1" hangingPunct="1">
              <a:buFontTx/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6</a:t>
            </a:r>
            <a:r>
              <a:rPr lang="en-US" sz="3500" dirty="0" smtClean="0"/>
              <a:t>. Capital Recovery Factor</a:t>
            </a:r>
          </a:p>
          <a:p>
            <a:pPr eaLnBrk="1" hangingPunct="1">
              <a:buFontTx/>
              <a:buNone/>
            </a:pPr>
            <a:r>
              <a:rPr lang="en-US" sz="3500" dirty="0" smtClean="0"/>
              <a:t>        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sendiri-sendiri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6355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Compounding Factor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43487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4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Kegunaan</a:t>
            </a:r>
            <a:r>
              <a:rPr lang="en-US" sz="2800" dirty="0" smtClean="0">
                <a:solidFill>
                  <a:schemeClr val="bg1"/>
                </a:solidFill>
              </a:rPr>
              <a:t> :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mencari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nilai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datang</a:t>
            </a:r>
            <a:r>
              <a:rPr lang="en-US" sz="2800" dirty="0" smtClean="0">
                <a:solidFill>
                  <a:schemeClr val="bg1"/>
                </a:solidFill>
              </a:rPr>
              <a:t> (F)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diketahui</a:t>
            </a:r>
            <a:r>
              <a:rPr lang="en-US" sz="2800" dirty="0" smtClean="0">
                <a:solidFill>
                  <a:schemeClr val="bg1"/>
                </a:solidFill>
              </a:rPr>
              <a:t> P,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Rumus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          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1C1C1C"/>
                </a:solidFill>
              </a:rPr>
              <a:t>F = P ( 1 + </a:t>
            </a:r>
            <a:r>
              <a:rPr lang="en-US" sz="2800" dirty="0" err="1" smtClean="0">
                <a:solidFill>
                  <a:srgbClr val="1C1C1C"/>
                </a:solidFill>
              </a:rPr>
              <a:t>i</a:t>
            </a:r>
            <a:r>
              <a:rPr lang="en-US" sz="2800" dirty="0" smtClean="0">
                <a:solidFill>
                  <a:srgbClr val="1C1C1C"/>
                </a:solidFill>
              </a:rPr>
              <a:t> )</a:t>
            </a:r>
            <a:r>
              <a:rPr lang="en-US" sz="2800" baseline="30000" dirty="0" smtClean="0">
                <a:solidFill>
                  <a:srgbClr val="1C1C1C"/>
                </a:solidFill>
              </a:rPr>
              <a:t>t</a:t>
            </a:r>
            <a:r>
              <a:rPr lang="en-US" sz="2800" dirty="0" smtClean="0">
                <a:solidFill>
                  <a:srgbClr val="1C1C1C"/>
                </a:solidFill>
              </a:rPr>
              <a:t>  , </a:t>
            </a:r>
            <a:r>
              <a:rPr lang="en-US" sz="2800" dirty="0" err="1" smtClean="0">
                <a:solidFill>
                  <a:srgbClr val="1C1C1C"/>
                </a:solidFill>
              </a:rPr>
              <a:t>dimana</a:t>
            </a:r>
            <a:endParaRPr lang="en-US" sz="2800" dirty="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</a:rPr>
              <a:t>                                                                 </a:t>
            </a:r>
            <a:r>
              <a:rPr lang="en-US" sz="2800" dirty="0" smtClean="0">
                <a:solidFill>
                  <a:srgbClr val="1C1C1C"/>
                </a:solidFill>
              </a:rPr>
              <a:t>  </a:t>
            </a:r>
            <a:r>
              <a:rPr lang="en-US" sz="2800" dirty="0" smtClean="0">
                <a:solidFill>
                  <a:srgbClr val="1C1C1C"/>
                </a:solidFill>
              </a:rPr>
              <a:t>P = </a:t>
            </a:r>
            <a:r>
              <a:rPr lang="en-US" sz="2800" dirty="0" err="1" smtClean="0">
                <a:solidFill>
                  <a:srgbClr val="1C1C1C"/>
                </a:solidFill>
              </a:rPr>
              <a:t>nilai</a:t>
            </a:r>
            <a:r>
              <a:rPr lang="en-US" sz="2800" dirty="0" smtClean="0">
                <a:solidFill>
                  <a:srgbClr val="1C1C1C"/>
                </a:solidFill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</a:rPr>
              <a:t>sekarang</a:t>
            </a:r>
            <a:endParaRPr lang="en-US" sz="2800" dirty="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</a:rPr>
              <a:t>                                                            </a:t>
            </a:r>
            <a:r>
              <a:rPr lang="en-US" sz="2800" dirty="0" smtClean="0">
                <a:solidFill>
                  <a:srgbClr val="1C1C1C"/>
                </a:solidFill>
              </a:rPr>
              <a:t>       </a:t>
            </a:r>
            <a:r>
              <a:rPr lang="en-US" sz="2800" dirty="0" err="1" smtClean="0">
                <a:solidFill>
                  <a:srgbClr val="1C1C1C"/>
                </a:solidFill>
              </a:rPr>
              <a:t>i</a:t>
            </a:r>
            <a:r>
              <a:rPr lang="en-US" sz="2800" dirty="0" smtClean="0">
                <a:solidFill>
                  <a:srgbClr val="1C1C1C"/>
                </a:solidFill>
              </a:rPr>
              <a:t>  = Tingkat </a:t>
            </a:r>
            <a:r>
              <a:rPr lang="en-US" sz="2800" dirty="0" err="1" smtClean="0">
                <a:solidFill>
                  <a:srgbClr val="1C1C1C"/>
                </a:solidFill>
              </a:rPr>
              <a:t>Bunga</a:t>
            </a:r>
            <a:endParaRPr lang="en-US" sz="2800" dirty="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</a:rPr>
              <a:t>                                                                 </a:t>
            </a:r>
            <a:r>
              <a:rPr lang="en-US" sz="2800" dirty="0" smtClean="0">
                <a:solidFill>
                  <a:srgbClr val="1C1C1C"/>
                </a:solidFill>
              </a:rPr>
              <a:t>   </a:t>
            </a:r>
            <a:r>
              <a:rPr lang="en-US" sz="2800" dirty="0" smtClean="0">
                <a:solidFill>
                  <a:srgbClr val="1C1C1C"/>
                </a:solidFill>
              </a:rPr>
              <a:t>t = </a:t>
            </a:r>
            <a:r>
              <a:rPr lang="en-US" sz="2800" dirty="0" err="1" smtClean="0">
                <a:solidFill>
                  <a:srgbClr val="1C1C1C"/>
                </a:solidFill>
              </a:rPr>
              <a:t>waktu</a:t>
            </a:r>
            <a:r>
              <a:rPr lang="en-US" sz="2800" dirty="0" smtClean="0">
                <a:solidFill>
                  <a:srgbClr val="1C1C1C"/>
                </a:solidFill>
              </a:rPr>
              <a:t>/ </a:t>
            </a:r>
            <a:r>
              <a:rPr lang="en-US" sz="2800" dirty="0" err="1" smtClean="0">
                <a:solidFill>
                  <a:srgbClr val="1C1C1C"/>
                </a:solidFill>
              </a:rPr>
              <a:t>thn</a:t>
            </a:r>
            <a:r>
              <a:rPr lang="en-US" sz="2800" dirty="0" smtClean="0">
                <a:solidFill>
                  <a:srgbClr val="1C1C1C"/>
                </a:solidFill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</a:rPr>
              <a:t>proyek</a:t>
            </a:r>
            <a:endParaRPr lang="en-US" sz="2800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63550"/>
          </a:xfrm>
          <a:solidFill>
            <a:srgbClr val="FF0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Compounding Factor for 1 per </a:t>
            </a:r>
            <a:r>
              <a:rPr lang="en-US" sz="2800" dirty="0" err="1" smtClean="0">
                <a:solidFill>
                  <a:schemeClr val="bg1"/>
                </a:solidFill>
              </a:rPr>
              <a:t>Anum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43487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/>
            <a:r>
              <a:rPr lang="en-US" sz="3200" dirty="0" err="1" smtClean="0">
                <a:solidFill>
                  <a:srgbClr val="FF0000"/>
                </a:solidFill>
              </a:rPr>
              <a:t>Kegunaan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datang</a:t>
            </a:r>
            <a:r>
              <a:rPr lang="en-US" sz="3200" dirty="0" smtClean="0"/>
              <a:t> (F)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A,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t </a:t>
            </a:r>
            <a:r>
              <a:rPr lang="en-US" sz="3200" dirty="0" smtClean="0"/>
              <a:t>.</a:t>
            </a:r>
          </a:p>
          <a:p>
            <a:pPr marL="609600" indent="-609600"/>
            <a:r>
              <a:rPr lang="en-US" sz="3200" dirty="0" smtClean="0"/>
              <a:t>A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dibayarkan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/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periode</a:t>
            </a:r>
            <a:r>
              <a:rPr lang="en-US" sz="3200" dirty="0" smtClean="0"/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sz="3200" dirty="0" smtClean="0"/>
              <a:t>                                    </a:t>
            </a:r>
            <a:r>
              <a:rPr lang="en-US" sz="3200" dirty="0" smtClean="0"/>
              <a:t>     (</a:t>
            </a:r>
            <a:r>
              <a:rPr lang="en-US" sz="3200" dirty="0" smtClean="0"/>
              <a:t>1+i)</a:t>
            </a:r>
            <a:r>
              <a:rPr lang="en-US" sz="3200" baseline="30000" dirty="0" smtClean="0"/>
              <a:t>t</a:t>
            </a:r>
            <a:r>
              <a:rPr lang="en-US" sz="3200" dirty="0" smtClean="0"/>
              <a:t> - 1</a:t>
            </a:r>
          </a:p>
          <a:p>
            <a:pPr marL="609600" indent="-609600" eaLnBrk="1" hangingPunct="1"/>
            <a:r>
              <a:rPr lang="en-US" sz="3200" dirty="0" err="1" smtClean="0">
                <a:solidFill>
                  <a:srgbClr val="FF0000"/>
                </a:solidFill>
              </a:rPr>
              <a:t>Rumus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F = A                       </a:t>
            </a:r>
            <a:endParaRPr lang="en-US" sz="3200" dirty="0" smtClean="0"/>
          </a:p>
          <a:p>
            <a:pPr marL="609600" indent="-609600" eaLnBrk="1" hangingPunct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609600" indent="-609600" eaLnBrk="1" hangingPunct="1"/>
            <a:r>
              <a:rPr lang="en-US" sz="3200" dirty="0" err="1" smtClean="0"/>
              <a:t>i</a:t>
            </a:r>
            <a:r>
              <a:rPr lang="en-US" sz="3200" dirty="0" smtClean="0"/>
              <a:t>  </a:t>
            </a:r>
            <a:r>
              <a:rPr lang="en-US" sz="3200" dirty="0" smtClean="0"/>
              <a:t>=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bunga</a:t>
            </a:r>
            <a:endParaRPr lang="en-US" sz="3200" dirty="0" smtClean="0"/>
          </a:p>
          <a:p>
            <a:pPr marL="609600" indent="-609600" eaLnBrk="1" hangingPunct="1">
              <a:buFontTx/>
              <a:buNone/>
            </a:pPr>
            <a:r>
              <a:rPr lang="en-US" sz="3200" dirty="0" smtClean="0"/>
              <a:t>                                          </a:t>
            </a:r>
            <a:r>
              <a:rPr lang="en-US" sz="3200" dirty="0" smtClean="0"/>
              <a:t>        </a:t>
            </a:r>
            <a:endParaRPr lang="en-US" sz="3200" dirty="0" smtClean="0"/>
          </a:p>
          <a:p>
            <a:pPr marL="609600" indent="-609600" eaLnBrk="1" hangingPunct="1">
              <a:buFontTx/>
              <a:buNone/>
            </a:pPr>
            <a:r>
              <a:rPr lang="en-US" sz="1600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1800" dirty="0" smtClean="0"/>
              <a:t>                  </a:t>
            </a:r>
            <a:endParaRPr lang="en-US" sz="1800" dirty="0" smtClean="0"/>
          </a:p>
          <a:p>
            <a:pPr marL="609600" indent="-609600" eaLnBrk="1" hangingPunct="1"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buFontTx/>
              <a:buNone/>
            </a:pPr>
            <a:endParaRPr lang="en-US" sz="18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37338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92113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800" dirty="0" smtClean="0"/>
              <a:t>Sinking Fund Factor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Kegunaan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dibayar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(A)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mengumpulkan</a:t>
            </a:r>
            <a:r>
              <a:rPr lang="en-US" sz="3200" dirty="0" smtClean="0"/>
              <a:t> </a:t>
            </a:r>
            <a:r>
              <a:rPr lang="en-US" sz="3200" dirty="0" err="1" smtClean="0"/>
              <a:t>sejumlah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ditetapkan</a:t>
            </a:r>
            <a:r>
              <a:rPr lang="en-US" sz="32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3200" dirty="0" smtClean="0"/>
              <a:t>                                 </a:t>
            </a:r>
            <a:r>
              <a:rPr lang="en-US" sz="3200" dirty="0" smtClean="0"/>
              <a:t>  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</a:p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Rumus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A = F                       </a:t>
            </a:r>
          </a:p>
          <a:p>
            <a:pPr eaLnBrk="1" hangingPunct="1">
              <a:buFontTx/>
              <a:buNone/>
            </a:pPr>
            <a:r>
              <a:rPr lang="en-US" sz="3200" dirty="0" smtClean="0"/>
              <a:t>                               </a:t>
            </a:r>
            <a:r>
              <a:rPr lang="en-US" sz="3200" dirty="0" smtClean="0"/>
              <a:t>    (</a:t>
            </a:r>
            <a:r>
              <a:rPr lang="en-US" sz="3200" dirty="0" smtClean="0"/>
              <a:t>1+i)</a:t>
            </a:r>
            <a:r>
              <a:rPr lang="en-US" sz="3200" baseline="30000" dirty="0" smtClean="0"/>
              <a:t>t</a:t>
            </a:r>
            <a:r>
              <a:rPr lang="en-US" sz="3200" dirty="0" smtClean="0"/>
              <a:t> – 1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endParaRPr lang="en-US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4572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63550"/>
          </a:xfrm>
          <a:solidFill>
            <a:srgbClr val="FF0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Discount Factor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 smtClean="0">
                <a:solidFill>
                  <a:srgbClr val="FF0000"/>
                </a:solidFill>
              </a:rPr>
              <a:t>Kegunaan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P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F,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                                    1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>
                <a:solidFill>
                  <a:srgbClr val="FF0000"/>
                </a:solidFill>
              </a:rPr>
              <a:t>Rumus</a:t>
            </a:r>
            <a:r>
              <a:rPr lang="en-US" sz="3200" dirty="0" smtClean="0"/>
              <a:t> : P =  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                            (1 + </a:t>
            </a:r>
            <a:r>
              <a:rPr lang="en-US" sz="3200" dirty="0" err="1" smtClean="0"/>
              <a:t>i</a:t>
            </a:r>
            <a:r>
              <a:rPr lang="en-US" sz="3200" dirty="0" smtClean="0"/>
              <a:t>) </a:t>
            </a:r>
            <a:r>
              <a:rPr lang="en-US" sz="3200" baseline="30000" dirty="0" smtClean="0"/>
              <a:t>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10000" y="35814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63550"/>
          </a:xfrm>
          <a:solidFill>
            <a:srgbClr val="FF0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Present Worth of an </a:t>
            </a:r>
            <a:r>
              <a:rPr lang="en-US" sz="2800" dirty="0" err="1" smtClean="0"/>
              <a:t>Anuity</a:t>
            </a:r>
            <a:r>
              <a:rPr lang="en-US" sz="2800" dirty="0" smtClean="0"/>
              <a:t> Factor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14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 smtClean="0">
                <a:solidFill>
                  <a:srgbClr val="FF0000"/>
                </a:solidFill>
              </a:rPr>
              <a:t>Kegunaan</a:t>
            </a:r>
            <a:r>
              <a:rPr lang="en-US" sz="3200" dirty="0" smtClean="0"/>
              <a:t> :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P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A,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                              ( 1 + </a:t>
            </a:r>
            <a:r>
              <a:rPr lang="en-US" sz="3200" dirty="0" err="1" smtClean="0"/>
              <a:t>i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t </a:t>
            </a:r>
            <a:r>
              <a:rPr lang="en-US" sz="3200" dirty="0" smtClean="0"/>
              <a:t> - 1</a:t>
            </a:r>
            <a:endParaRPr lang="en-US" sz="3200" baseline="300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>
                <a:solidFill>
                  <a:srgbClr val="FF0000"/>
                </a:solidFill>
              </a:rPr>
              <a:t>Rumus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 P =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                        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(1 +</a:t>
            </a:r>
            <a:r>
              <a:rPr lang="en-US" sz="3200" dirty="0" err="1" smtClean="0"/>
              <a:t>i</a:t>
            </a:r>
            <a:r>
              <a:rPr lang="en-US" sz="3200" dirty="0" smtClean="0"/>
              <a:t> )</a:t>
            </a:r>
            <a:r>
              <a:rPr lang="en-US" sz="3200" baseline="30000" dirty="0" smtClean="0"/>
              <a:t>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aseline="30000" dirty="0" smtClean="0"/>
          </a:p>
          <a:p>
            <a:pPr eaLnBrk="1" hangingPunct="1">
              <a:lnSpc>
                <a:spcPct val="90000"/>
              </a:lnSpc>
            </a:pPr>
            <a:endParaRPr lang="en-US" sz="2000" baseline="30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                     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3581400" y="27432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6575"/>
          </a:xfrm>
          <a:solidFill>
            <a:srgbClr val="FF0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Capital Recovery Factor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Kegunaan</a:t>
            </a:r>
            <a:r>
              <a:rPr lang="en-US" sz="2800" dirty="0" smtClean="0"/>
              <a:t> :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A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smtClean="0"/>
              <a:t>P,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n.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Rumus</a:t>
            </a:r>
            <a:r>
              <a:rPr lang="en-US" sz="2800" dirty="0" smtClean="0"/>
              <a:t> 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</a:t>
            </a:r>
            <a:r>
              <a:rPr lang="en-US" sz="2800" dirty="0" err="1" smtClean="0"/>
              <a:t>i</a:t>
            </a:r>
            <a:r>
              <a:rPr lang="en-US" sz="2800" dirty="0" smtClean="0"/>
              <a:t> (1 +</a:t>
            </a:r>
            <a:r>
              <a:rPr lang="en-US" sz="2800" dirty="0" err="1" smtClean="0"/>
              <a:t>i</a:t>
            </a:r>
            <a:r>
              <a:rPr lang="en-US" sz="2800" dirty="0" smtClean="0"/>
              <a:t> 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               </a:t>
            </a:r>
            <a:endParaRPr lang="en-US" sz="2800" baseline="30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A = 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( 1 + </a:t>
            </a:r>
            <a:r>
              <a:rPr lang="en-US" sz="2800" dirty="0" err="1" smtClean="0"/>
              <a:t>i</a:t>
            </a:r>
            <a:r>
              <a:rPr lang="en-US" sz="2800" dirty="0" smtClean="0"/>
              <a:t> )</a:t>
            </a:r>
            <a:r>
              <a:rPr lang="en-US" sz="2800" baseline="30000" dirty="0" smtClean="0"/>
              <a:t>t </a:t>
            </a:r>
            <a:r>
              <a:rPr lang="en-US" sz="2800" dirty="0" smtClean="0"/>
              <a:t> - 1</a:t>
            </a:r>
            <a:endParaRPr lang="en-US" sz="2800" dirty="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133600" y="42672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404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Slide 1</vt:lpstr>
      <vt:lpstr>Nilai uang menurut Waktu</vt:lpstr>
      <vt:lpstr>Slide 3</vt:lpstr>
      <vt:lpstr>Compounding Factor</vt:lpstr>
      <vt:lpstr>Compounding Factor for 1 per Anum</vt:lpstr>
      <vt:lpstr>Sinking Fund Factor</vt:lpstr>
      <vt:lpstr>Discount Factor</vt:lpstr>
      <vt:lpstr>Present Worth of an Anuity Factor</vt:lpstr>
      <vt:lpstr>Capital Recovery Factor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uang menurut Waktu</dc:title>
  <dc:creator>Windows User</dc:creator>
  <cp:lastModifiedBy>Windows User</cp:lastModifiedBy>
  <cp:revision>4</cp:revision>
  <dcterms:created xsi:type="dcterms:W3CDTF">2012-04-19T23:30:00Z</dcterms:created>
  <dcterms:modified xsi:type="dcterms:W3CDTF">2012-04-19T23:56:35Z</dcterms:modified>
</cp:coreProperties>
</file>