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48"/>
  </p:notes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A50CB-3DD4-4A83-AD17-80C493870DF5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7DD33B-0380-403E-8276-365C0E577858}">
      <dgm:prSet phldrT="[Text]" custT="1"/>
      <dgm:spPr/>
      <dgm:t>
        <a:bodyPr/>
        <a:lstStyle/>
        <a:p>
          <a:r>
            <a:rPr lang="id-ID" sz="2400" b="1" dirty="0" smtClean="0">
              <a:solidFill>
                <a:schemeClr val="tx1"/>
              </a:solidFill>
              <a:latin typeface="Comic Sans MS" pitchFamily="66" charset="0"/>
            </a:rPr>
            <a:t>SDM</a:t>
          </a:r>
          <a:endParaRPr lang="en-US" sz="24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CE3E792B-E347-4DC8-A760-2F456D9FA648}" type="parTrans" cxnId="{341FCFD3-C143-4C15-843C-B56B0B864980}">
      <dgm:prSet/>
      <dgm:spPr/>
      <dgm:t>
        <a:bodyPr/>
        <a:lstStyle/>
        <a:p>
          <a:endParaRPr lang="en-US"/>
        </a:p>
      </dgm:t>
    </dgm:pt>
    <dgm:pt modelId="{5D7BEF7F-16C6-4BE9-A9F3-0D7E03592848}" type="sibTrans" cxnId="{341FCFD3-C143-4C15-843C-B56B0B864980}">
      <dgm:prSet/>
      <dgm:spPr/>
      <dgm:t>
        <a:bodyPr/>
        <a:lstStyle/>
        <a:p>
          <a:endParaRPr lang="en-US"/>
        </a:p>
      </dgm:t>
    </dgm:pt>
    <dgm:pt modelId="{ECA4D7FD-EF95-4CF2-92C7-92B8765E3A3C}">
      <dgm:prSet phldrT="[Text]" custT="1"/>
      <dgm:spPr/>
      <dgm:t>
        <a:bodyPr/>
        <a:lstStyle/>
        <a:p>
          <a:r>
            <a:rPr lang="id-ID" sz="1800" b="1" dirty="0" smtClean="0">
              <a:solidFill>
                <a:schemeClr val="tx1"/>
              </a:solidFill>
              <a:latin typeface="Comic Sans MS" pitchFamily="66" charset="0"/>
            </a:rPr>
            <a:t>Investasi organisasi</a:t>
          </a:r>
          <a:endParaRPr lang="en-US" sz="1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F783BBD4-6C1F-49A8-96CD-720BEA973571}" type="parTrans" cxnId="{DC36A809-287E-4003-97A1-C10B97D613D8}">
      <dgm:prSet/>
      <dgm:spPr/>
      <dgm:t>
        <a:bodyPr/>
        <a:lstStyle/>
        <a:p>
          <a:endParaRPr lang="en-US"/>
        </a:p>
      </dgm:t>
    </dgm:pt>
    <dgm:pt modelId="{86CD732D-2B39-4112-B613-E82C2D7F39F4}" type="sibTrans" cxnId="{DC36A809-287E-4003-97A1-C10B97D613D8}">
      <dgm:prSet/>
      <dgm:spPr/>
      <dgm:t>
        <a:bodyPr/>
        <a:lstStyle/>
        <a:p>
          <a:endParaRPr lang="en-US"/>
        </a:p>
      </dgm:t>
    </dgm:pt>
    <dgm:pt modelId="{A508AECB-6252-47EA-BF09-6CA13E239459}">
      <dgm:prSet phldrT="[Text]" custT="1"/>
      <dgm:spPr/>
      <dgm:t>
        <a:bodyPr/>
        <a:lstStyle/>
        <a:p>
          <a:r>
            <a:rPr lang="id-ID" sz="1800" b="1" dirty="0" smtClean="0">
              <a:solidFill>
                <a:schemeClr val="tx1"/>
              </a:solidFill>
              <a:latin typeface="Comic Sans MS" pitchFamily="66" charset="0"/>
            </a:rPr>
            <a:t>Penyusunan personalia/staffing</a:t>
          </a:r>
          <a:endParaRPr lang="en-US" sz="1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2D17955D-9135-4A95-A0CF-5D488889B0B0}" type="parTrans" cxnId="{5375ADFB-8FEE-4B4F-9077-A3753A5E0341}">
      <dgm:prSet/>
      <dgm:spPr/>
      <dgm:t>
        <a:bodyPr/>
        <a:lstStyle/>
        <a:p>
          <a:endParaRPr lang="en-US"/>
        </a:p>
      </dgm:t>
    </dgm:pt>
    <dgm:pt modelId="{7E1B2157-CF92-4CD9-92E2-905086200BCF}" type="sibTrans" cxnId="{5375ADFB-8FEE-4B4F-9077-A3753A5E0341}">
      <dgm:prSet/>
      <dgm:spPr/>
      <dgm:t>
        <a:bodyPr/>
        <a:lstStyle/>
        <a:p>
          <a:endParaRPr lang="en-US"/>
        </a:p>
      </dgm:t>
    </dgm:pt>
    <dgm:pt modelId="{3ADD6BF7-9327-494B-93D1-7FFD378802DB}">
      <dgm:prSet phldrT="[Text]" custT="1"/>
      <dgm:spPr/>
      <dgm:t>
        <a:bodyPr/>
        <a:lstStyle/>
        <a:p>
          <a:r>
            <a:rPr lang="id-ID" sz="1800" b="1" dirty="0" smtClean="0">
              <a:solidFill>
                <a:schemeClr val="tx1"/>
              </a:solidFill>
              <a:latin typeface="Comic Sans MS" pitchFamily="66" charset="0"/>
            </a:rPr>
            <a:t>7an organisasi</a:t>
          </a:r>
          <a:endParaRPr lang="en-US" sz="1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0C6BD34D-661B-48EE-B502-BA9A490671EB}" type="parTrans" cxnId="{60803BC0-84C8-4632-95BC-A513009D32BC}">
      <dgm:prSet/>
      <dgm:spPr/>
      <dgm:t>
        <a:bodyPr/>
        <a:lstStyle/>
        <a:p>
          <a:endParaRPr lang="en-US"/>
        </a:p>
      </dgm:t>
    </dgm:pt>
    <dgm:pt modelId="{304A53A7-B774-43ED-AD75-7C9B6BF9E1C2}" type="sibTrans" cxnId="{60803BC0-84C8-4632-95BC-A513009D32BC}">
      <dgm:prSet/>
      <dgm:spPr/>
      <dgm:t>
        <a:bodyPr/>
        <a:lstStyle/>
        <a:p>
          <a:endParaRPr lang="en-US"/>
        </a:p>
      </dgm:t>
    </dgm:pt>
    <dgm:pt modelId="{1389045C-8253-4983-8D1B-07761226D334}">
      <dgm:prSet custT="1"/>
      <dgm:spPr/>
      <dgm:t>
        <a:bodyPr/>
        <a:lstStyle/>
        <a:p>
          <a:r>
            <a:rPr lang="id-ID" sz="1800" b="1" dirty="0" smtClean="0">
              <a:solidFill>
                <a:schemeClr val="tx1"/>
              </a:solidFill>
              <a:latin typeface="Comic Sans MS" pitchFamily="66" charset="0"/>
            </a:rPr>
            <a:t>Manajer (sukses/ gagal) </a:t>
          </a:r>
          <a:endParaRPr lang="en-US" sz="1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24DACF0D-B1D0-4F02-9E8D-D7DDA9822681}" type="parTrans" cxnId="{8942E861-C9C7-458C-8AE2-948C4A6610EC}">
      <dgm:prSet/>
      <dgm:spPr/>
      <dgm:t>
        <a:bodyPr/>
        <a:lstStyle/>
        <a:p>
          <a:endParaRPr lang="en-US"/>
        </a:p>
      </dgm:t>
    </dgm:pt>
    <dgm:pt modelId="{61D52CF6-C076-49D7-894B-ACC07FDE0D13}" type="sibTrans" cxnId="{8942E861-C9C7-458C-8AE2-948C4A6610EC}">
      <dgm:prSet/>
      <dgm:spPr/>
      <dgm:t>
        <a:bodyPr/>
        <a:lstStyle/>
        <a:p>
          <a:endParaRPr lang="en-US"/>
        </a:p>
      </dgm:t>
    </dgm:pt>
    <dgm:pt modelId="{5F9F51E7-0708-42AC-A36C-E7D6AC0AB81D}" type="pres">
      <dgm:prSet presAssocID="{15CA50CB-3DD4-4A83-AD17-80C493870D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74D4-45A5-4200-BF09-34D92D23C7FF}" type="pres">
      <dgm:prSet presAssocID="{457DD33B-0380-403E-8276-365C0E57785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10197-20F2-403F-B039-34EEFD0908B9}" type="pres">
      <dgm:prSet presAssocID="{457DD33B-0380-403E-8276-365C0E577858}" presName="spNode" presStyleCnt="0"/>
      <dgm:spPr/>
    </dgm:pt>
    <dgm:pt modelId="{8553FCD5-5D22-440D-B024-99E2E5F7A54D}" type="pres">
      <dgm:prSet presAssocID="{5D7BEF7F-16C6-4BE9-A9F3-0D7E0359284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2325316-2391-4E72-9DCB-EFE07FE2215B}" type="pres">
      <dgm:prSet presAssocID="{ECA4D7FD-EF95-4CF2-92C7-92B8765E3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FB004-150E-4EBD-8C9C-729B9F598F13}" type="pres">
      <dgm:prSet presAssocID="{ECA4D7FD-EF95-4CF2-92C7-92B8765E3A3C}" presName="spNode" presStyleCnt="0"/>
      <dgm:spPr/>
    </dgm:pt>
    <dgm:pt modelId="{58263B44-6810-49C9-886F-9A8897E7B0FC}" type="pres">
      <dgm:prSet presAssocID="{86CD732D-2B39-4112-B613-E82C2D7F39F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BADB9E2-8A34-4322-9165-305E476BFBE8}" type="pres">
      <dgm:prSet presAssocID="{A508AECB-6252-47EA-BF09-6CA13E23945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9D29F-0E80-4D36-8A5E-7275AEBFC671}" type="pres">
      <dgm:prSet presAssocID="{A508AECB-6252-47EA-BF09-6CA13E239459}" presName="spNode" presStyleCnt="0"/>
      <dgm:spPr/>
    </dgm:pt>
    <dgm:pt modelId="{5AC81F46-5863-4DDA-BAA7-24F81BE9816D}" type="pres">
      <dgm:prSet presAssocID="{7E1B2157-CF92-4CD9-92E2-905086200BC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B6BE22F-8428-4165-B9A3-69DAB6444D68}" type="pres">
      <dgm:prSet presAssocID="{3ADD6BF7-9327-494B-93D1-7FFD378802D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CB44E-1F7A-4C9B-BA34-9D6F1B14F4CB}" type="pres">
      <dgm:prSet presAssocID="{3ADD6BF7-9327-494B-93D1-7FFD378802DB}" presName="spNode" presStyleCnt="0"/>
      <dgm:spPr/>
    </dgm:pt>
    <dgm:pt modelId="{F3EA5209-B925-406E-B95B-2B8314A31828}" type="pres">
      <dgm:prSet presAssocID="{304A53A7-B774-43ED-AD75-7C9B6BF9E1C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56C6824-06BB-41F9-8FFA-7675167D4E5C}" type="pres">
      <dgm:prSet presAssocID="{1389045C-8253-4983-8D1B-07761226D3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8256D-B5C7-4E0A-A781-572918D2132B}" type="pres">
      <dgm:prSet presAssocID="{1389045C-8253-4983-8D1B-07761226D334}" presName="spNode" presStyleCnt="0"/>
      <dgm:spPr/>
    </dgm:pt>
    <dgm:pt modelId="{FACD5F92-2006-475A-8426-983E8E9CA0E2}" type="pres">
      <dgm:prSet presAssocID="{61D52CF6-C076-49D7-894B-ACC07FDE0D1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15ADCCE-1355-43C8-935E-B014045A388C}" type="presOf" srcId="{61D52CF6-C076-49D7-894B-ACC07FDE0D13}" destId="{FACD5F92-2006-475A-8426-983E8E9CA0E2}" srcOrd="0" destOrd="0" presId="urn:microsoft.com/office/officeart/2005/8/layout/cycle6"/>
    <dgm:cxn modelId="{8942E861-C9C7-458C-8AE2-948C4A6610EC}" srcId="{15CA50CB-3DD4-4A83-AD17-80C493870DF5}" destId="{1389045C-8253-4983-8D1B-07761226D334}" srcOrd="4" destOrd="0" parTransId="{24DACF0D-B1D0-4F02-9E8D-D7DDA9822681}" sibTransId="{61D52CF6-C076-49D7-894B-ACC07FDE0D13}"/>
    <dgm:cxn modelId="{D850475F-3BF8-4676-81BB-3CEFD3140D6D}" type="presOf" srcId="{A508AECB-6252-47EA-BF09-6CA13E239459}" destId="{2BADB9E2-8A34-4322-9165-305E476BFBE8}" srcOrd="0" destOrd="0" presId="urn:microsoft.com/office/officeart/2005/8/layout/cycle6"/>
    <dgm:cxn modelId="{5375ADFB-8FEE-4B4F-9077-A3753A5E0341}" srcId="{15CA50CB-3DD4-4A83-AD17-80C493870DF5}" destId="{A508AECB-6252-47EA-BF09-6CA13E239459}" srcOrd="2" destOrd="0" parTransId="{2D17955D-9135-4A95-A0CF-5D488889B0B0}" sibTransId="{7E1B2157-CF92-4CD9-92E2-905086200BCF}"/>
    <dgm:cxn modelId="{0B8D1154-B271-4049-913E-A6FA1CDB66AD}" type="presOf" srcId="{1389045C-8253-4983-8D1B-07761226D334}" destId="{C56C6824-06BB-41F9-8FFA-7675167D4E5C}" srcOrd="0" destOrd="0" presId="urn:microsoft.com/office/officeart/2005/8/layout/cycle6"/>
    <dgm:cxn modelId="{8597C0FD-4BD8-40C1-8FC6-B9BBD16D6487}" type="presOf" srcId="{3ADD6BF7-9327-494B-93D1-7FFD378802DB}" destId="{1B6BE22F-8428-4165-B9A3-69DAB6444D68}" srcOrd="0" destOrd="0" presId="urn:microsoft.com/office/officeart/2005/8/layout/cycle6"/>
    <dgm:cxn modelId="{AC4A1496-DFE6-4065-96DC-329CE46EBC76}" type="presOf" srcId="{5D7BEF7F-16C6-4BE9-A9F3-0D7E03592848}" destId="{8553FCD5-5D22-440D-B024-99E2E5F7A54D}" srcOrd="0" destOrd="0" presId="urn:microsoft.com/office/officeart/2005/8/layout/cycle6"/>
    <dgm:cxn modelId="{341FCFD3-C143-4C15-843C-B56B0B864980}" srcId="{15CA50CB-3DD4-4A83-AD17-80C493870DF5}" destId="{457DD33B-0380-403E-8276-365C0E577858}" srcOrd="0" destOrd="0" parTransId="{CE3E792B-E347-4DC8-A760-2F456D9FA648}" sibTransId="{5D7BEF7F-16C6-4BE9-A9F3-0D7E03592848}"/>
    <dgm:cxn modelId="{DC36A809-287E-4003-97A1-C10B97D613D8}" srcId="{15CA50CB-3DD4-4A83-AD17-80C493870DF5}" destId="{ECA4D7FD-EF95-4CF2-92C7-92B8765E3A3C}" srcOrd="1" destOrd="0" parTransId="{F783BBD4-6C1F-49A8-96CD-720BEA973571}" sibTransId="{86CD732D-2B39-4112-B613-E82C2D7F39F4}"/>
    <dgm:cxn modelId="{6D90FD8A-0C7E-4356-9522-D29716514C27}" type="presOf" srcId="{7E1B2157-CF92-4CD9-92E2-905086200BCF}" destId="{5AC81F46-5863-4DDA-BAA7-24F81BE9816D}" srcOrd="0" destOrd="0" presId="urn:microsoft.com/office/officeart/2005/8/layout/cycle6"/>
    <dgm:cxn modelId="{ECAF12E0-995B-4B84-85E6-502C25AC2115}" type="presOf" srcId="{ECA4D7FD-EF95-4CF2-92C7-92B8765E3A3C}" destId="{02325316-2391-4E72-9DCB-EFE07FE2215B}" srcOrd="0" destOrd="0" presId="urn:microsoft.com/office/officeart/2005/8/layout/cycle6"/>
    <dgm:cxn modelId="{6E1D5972-0BEC-40C4-948F-9D5F06C128C5}" type="presOf" srcId="{15CA50CB-3DD4-4A83-AD17-80C493870DF5}" destId="{5F9F51E7-0708-42AC-A36C-E7D6AC0AB81D}" srcOrd="0" destOrd="0" presId="urn:microsoft.com/office/officeart/2005/8/layout/cycle6"/>
    <dgm:cxn modelId="{60803BC0-84C8-4632-95BC-A513009D32BC}" srcId="{15CA50CB-3DD4-4A83-AD17-80C493870DF5}" destId="{3ADD6BF7-9327-494B-93D1-7FFD378802DB}" srcOrd="3" destOrd="0" parTransId="{0C6BD34D-661B-48EE-B502-BA9A490671EB}" sibTransId="{304A53A7-B774-43ED-AD75-7C9B6BF9E1C2}"/>
    <dgm:cxn modelId="{8D73945E-EB4A-4562-9066-728AD151F66D}" type="presOf" srcId="{304A53A7-B774-43ED-AD75-7C9B6BF9E1C2}" destId="{F3EA5209-B925-406E-B95B-2B8314A31828}" srcOrd="0" destOrd="0" presId="urn:microsoft.com/office/officeart/2005/8/layout/cycle6"/>
    <dgm:cxn modelId="{35A956D4-C627-429E-B603-DC61F82BAC5C}" type="presOf" srcId="{86CD732D-2B39-4112-B613-E82C2D7F39F4}" destId="{58263B44-6810-49C9-886F-9A8897E7B0FC}" srcOrd="0" destOrd="0" presId="urn:microsoft.com/office/officeart/2005/8/layout/cycle6"/>
    <dgm:cxn modelId="{B52EC0E1-05FC-4D0A-AE6A-3F82471B1DFF}" type="presOf" srcId="{457DD33B-0380-403E-8276-365C0E577858}" destId="{D1FE74D4-45A5-4200-BF09-34D92D23C7FF}" srcOrd="0" destOrd="0" presId="urn:microsoft.com/office/officeart/2005/8/layout/cycle6"/>
    <dgm:cxn modelId="{2A43B7D8-7185-4507-AE50-8BD8A76BBC5F}" type="presParOf" srcId="{5F9F51E7-0708-42AC-A36C-E7D6AC0AB81D}" destId="{D1FE74D4-45A5-4200-BF09-34D92D23C7FF}" srcOrd="0" destOrd="0" presId="urn:microsoft.com/office/officeart/2005/8/layout/cycle6"/>
    <dgm:cxn modelId="{54282E69-17B8-4B96-AD84-340AC287B23D}" type="presParOf" srcId="{5F9F51E7-0708-42AC-A36C-E7D6AC0AB81D}" destId="{68610197-20F2-403F-B039-34EEFD0908B9}" srcOrd="1" destOrd="0" presId="urn:microsoft.com/office/officeart/2005/8/layout/cycle6"/>
    <dgm:cxn modelId="{E929B9AC-FFCA-4A3A-863A-1E310A165562}" type="presParOf" srcId="{5F9F51E7-0708-42AC-A36C-E7D6AC0AB81D}" destId="{8553FCD5-5D22-440D-B024-99E2E5F7A54D}" srcOrd="2" destOrd="0" presId="urn:microsoft.com/office/officeart/2005/8/layout/cycle6"/>
    <dgm:cxn modelId="{8713EF62-22A5-45DF-900B-E773AB2E59B6}" type="presParOf" srcId="{5F9F51E7-0708-42AC-A36C-E7D6AC0AB81D}" destId="{02325316-2391-4E72-9DCB-EFE07FE2215B}" srcOrd="3" destOrd="0" presId="urn:microsoft.com/office/officeart/2005/8/layout/cycle6"/>
    <dgm:cxn modelId="{0296C7F8-9088-4DD8-BAA2-DEAE957EF120}" type="presParOf" srcId="{5F9F51E7-0708-42AC-A36C-E7D6AC0AB81D}" destId="{8A6FB004-150E-4EBD-8C9C-729B9F598F13}" srcOrd="4" destOrd="0" presId="urn:microsoft.com/office/officeart/2005/8/layout/cycle6"/>
    <dgm:cxn modelId="{80068097-125B-44EA-984F-827C678F8B14}" type="presParOf" srcId="{5F9F51E7-0708-42AC-A36C-E7D6AC0AB81D}" destId="{58263B44-6810-49C9-886F-9A8897E7B0FC}" srcOrd="5" destOrd="0" presId="urn:microsoft.com/office/officeart/2005/8/layout/cycle6"/>
    <dgm:cxn modelId="{28CCE0CE-636D-41C0-94D5-7562F185C99C}" type="presParOf" srcId="{5F9F51E7-0708-42AC-A36C-E7D6AC0AB81D}" destId="{2BADB9E2-8A34-4322-9165-305E476BFBE8}" srcOrd="6" destOrd="0" presId="urn:microsoft.com/office/officeart/2005/8/layout/cycle6"/>
    <dgm:cxn modelId="{3E66260A-A9F8-42C2-958B-EF59E449EC95}" type="presParOf" srcId="{5F9F51E7-0708-42AC-A36C-E7D6AC0AB81D}" destId="{DEE9D29F-0E80-4D36-8A5E-7275AEBFC671}" srcOrd="7" destOrd="0" presId="urn:microsoft.com/office/officeart/2005/8/layout/cycle6"/>
    <dgm:cxn modelId="{BA5E4A60-D200-4FF7-AFA8-56615C431ABE}" type="presParOf" srcId="{5F9F51E7-0708-42AC-A36C-E7D6AC0AB81D}" destId="{5AC81F46-5863-4DDA-BAA7-24F81BE9816D}" srcOrd="8" destOrd="0" presId="urn:microsoft.com/office/officeart/2005/8/layout/cycle6"/>
    <dgm:cxn modelId="{D29F321C-51E8-4870-ADD0-EC8E7AB81693}" type="presParOf" srcId="{5F9F51E7-0708-42AC-A36C-E7D6AC0AB81D}" destId="{1B6BE22F-8428-4165-B9A3-69DAB6444D68}" srcOrd="9" destOrd="0" presId="urn:microsoft.com/office/officeart/2005/8/layout/cycle6"/>
    <dgm:cxn modelId="{442146F7-0789-427D-BBD0-6AD617C8F2DE}" type="presParOf" srcId="{5F9F51E7-0708-42AC-A36C-E7D6AC0AB81D}" destId="{E2FCB44E-1F7A-4C9B-BA34-9D6F1B14F4CB}" srcOrd="10" destOrd="0" presId="urn:microsoft.com/office/officeart/2005/8/layout/cycle6"/>
    <dgm:cxn modelId="{4E19E9D7-240B-4E41-B84D-B211E957B8F3}" type="presParOf" srcId="{5F9F51E7-0708-42AC-A36C-E7D6AC0AB81D}" destId="{F3EA5209-B925-406E-B95B-2B8314A31828}" srcOrd="11" destOrd="0" presId="urn:microsoft.com/office/officeart/2005/8/layout/cycle6"/>
    <dgm:cxn modelId="{B4C15BA9-CC21-4052-9B09-350110DB3E85}" type="presParOf" srcId="{5F9F51E7-0708-42AC-A36C-E7D6AC0AB81D}" destId="{C56C6824-06BB-41F9-8FFA-7675167D4E5C}" srcOrd="12" destOrd="0" presId="urn:microsoft.com/office/officeart/2005/8/layout/cycle6"/>
    <dgm:cxn modelId="{70DB7CB6-695E-4B1E-AAB4-20C8290BC3C5}" type="presParOf" srcId="{5F9F51E7-0708-42AC-A36C-E7D6AC0AB81D}" destId="{9218256D-B5C7-4E0A-A781-572918D2132B}" srcOrd="13" destOrd="0" presId="urn:microsoft.com/office/officeart/2005/8/layout/cycle6"/>
    <dgm:cxn modelId="{51C8F0A4-F675-4816-9633-089A04075D49}" type="presParOf" srcId="{5F9F51E7-0708-42AC-A36C-E7D6AC0AB81D}" destId="{FACD5F92-2006-475A-8426-983E8E9CA0E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E74D4-45A5-4200-BF09-34D92D23C7FF}">
      <dsp:nvSpPr>
        <dsp:cNvPr id="0" name=""/>
        <dsp:cNvSpPr/>
      </dsp:nvSpPr>
      <dsp:spPr>
        <a:xfrm>
          <a:off x="2363790" y="2746"/>
          <a:ext cx="1537114" cy="9991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>
              <a:solidFill>
                <a:schemeClr val="tx1"/>
              </a:solidFill>
              <a:latin typeface="Comic Sans MS" pitchFamily="66" charset="0"/>
            </a:rPr>
            <a:t>SDM</a:t>
          </a:r>
          <a:endParaRPr lang="en-US" sz="2400" b="1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2412563" y="51519"/>
        <a:ext cx="1439568" cy="901578"/>
      </dsp:txXfrm>
    </dsp:sp>
    <dsp:sp modelId="{8553FCD5-5D22-440D-B024-99E2E5F7A54D}">
      <dsp:nvSpPr>
        <dsp:cNvPr id="0" name=""/>
        <dsp:cNvSpPr/>
      </dsp:nvSpPr>
      <dsp:spPr>
        <a:xfrm>
          <a:off x="1136842" y="502308"/>
          <a:ext cx="3991011" cy="3991011"/>
        </a:xfrm>
        <a:custGeom>
          <a:avLst/>
          <a:gdLst/>
          <a:ahLst/>
          <a:cxnLst/>
          <a:rect l="0" t="0" r="0" b="0"/>
          <a:pathLst>
            <a:path>
              <a:moveTo>
                <a:pt x="2774614" y="158379"/>
              </a:moveTo>
              <a:arcTo wR="1995505" hR="1995505" stAng="17578881" swAng="196070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25316-2391-4E72-9DCB-EFE07FE2215B}">
      <dsp:nvSpPr>
        <dsp:cNvPr id="0" name=""/>
        <dsp:cNvSpPr/>
      </dsp:nvSpPr>
      <dsp:spPr>
        <a:xfrm>
          <a:off x="4261629" y="1381606"/>
          <a:ext cx="1537114" cy="999124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  <a:latin typeface="Comic Sans MS" pitchFamily="66" charset="0"/>
            </a:rPr>
            <a:t>Investasi organisasi</a:t>
          </a:r>
          <a:endParaRPr lang="en-US" sz="1800" b="1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310402" y="1430379"/>
        <a:ext cx="1439568" cy="901578"/>
      </dsp:txXfrm>
    </dsp:sp>
    <dsp:sp modelId="{58263B44-6810-49C9-886F-9A8897E7B0FC}">
      <dsp:nvSpPr>
        <dsp:cNvPr id="0" name=""/>
        <dsp:cNvSpPr/>
      </dsp:nvSpPr>
      <dsp:spPr>
        <a:xfrm>
          <a:off x="1136842" y="502308"/>
          <a:ext cx="3991011" cy="3991011"/>
        </a:xfrm>
        <a:custGeom>
          <a:avLst/>
          <a:gdLst/>
          <a:ahLst/>
          <a:cxnLst/>
          <a:rect l="0" t="0" r="0" b="0"/>
          <a:pathLst>
            <a:path>
              <a:moveTo>
                <a:pt x="3988282" y="1891174"/>
              </a:moveTo>
              <a:arcTo wR="1995505" hR="1995505" stAng="21420182" swAng="2195661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DB9E2-8A34-4322-9165-305E476BFBE8}">
      <dsp:nvSpPr>
        <dsp:cNvPr id="0" name=""/>
        <dsp:cNvSpPr/>
      </dsp:nvSpPr>
      <dsp:spPr>
        <a:xfrm>
          <a:off x="3536719" y="3612650"/>
          <a:ext cx="1537114" cy="99912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  <a:latin typeface="Comic Sans MS" pitchFamily="66" charset="0"/>
            </a:rPr>
            <a:t>Penyusunan personalia/staffing</a:t>
          </a:r>
          <a:endParaRPr lang="en-US" sz="1800" b="1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3585492" y="3661423"/>
        <a:ext cx="1439568" cy="901578"/>
      </dsp:txXfrm>
    </dsp:sp>
    <dsp:sp modelId="{5AC81F46-5863-4DDA-BAA7-24F81BE9816D}">
      <dsp:nvSpPr>
        <dsp:cNvPr id="0" name=""/>
        <dsp:cNvSpPr/>
      </dsp:nvSpPr>
      <dsp:spPr>
        <a:xfrm>
          <a:off x="1136842" y="502308"/>
          <a:ext cx="3991011" cy="3991011"/>
        </a:xfrm>
        <a:custGeom>
          <a:avLst/>
          <a:gdLst/>
          <a:ahLst/>
          <a:cxnLst/>
          <a:rect l="0" t="0" r="0" b="0"/>
          <a:pathLst>
            <a:path>
              <a:moveTo>
                <a:pt x="2391954" y="3951233"/>
              </a:moveTo>
              <a:arcTo wR="1995505" hR="1995505" stAng="4712445" swAng="1375110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22F-8428-4165-B9A3-69DAB6444D68}">
      <dsp:nvSpPr>
        <dsp:cNvPr id="0" name=""/>
        <dsp:cNvSpPr/>
      </dsp:nvSpPr>
      <dsp:spPr>
        <a:xfrm>
          <a:off x="1190862" y="3612650"/>
          <a:ext cx="1537114" cy="999124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  <a:latin typeface="Comic Sans MS" pitchFamily="66" charset="0"/>
            </a:rPr>
            <a:t>7an organisasi</a:t>
          </a:r>
          <a:endParaRPr lang="en-US" sz="1800" b="1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1239635" y="3661423"/>
        <a:ext cx="1439568" cy="901578"/>
      </dsp:txXfrm>
    </dsp:sp>
    <dsp:sp modelId="{F3EA5209-B925-406E-B95B-2B8314A31828}">
      <dsp:nvSpPr>
        <dsp:cNvPr id="0" name=""/>
        <dsp:cNvSpPr/>
      </dsp:nvSpPr>
      <dsp:spPr>
        <a:xfrm>
          <a:off x="1136842" y="502308"/>
          <a:ext cx="3991011" cy="3991011"/>
        </a:xfrm>
        <a:custGeom>
          <a:avLst/>
          <a:gdLst/>
          <a:ahLst/>
          <a:cxnLst/>
          <a:rect l="0" t="0" r="0" b="0"/>
          <a:pathLst>
            <a:path>
              <a:moveTo>
                <a:pt x="333356" y="3099726"/>
              </a:moveTo>
              <a:arcTo wR="1995505" hR="1995505" stAng="8784156" swAng="2195661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C6824-06BB-41F9-8FFA-7675167D4E5C}">
      <dsp:nvSpPr>
        <dsp:cNvPr id="0" name=""/>
        <dsp:cNvSpPr/>
      </dsp:nvSpPr>
      <dsp:spPr>
        <a:xfrm>
          <a:off x="465952" y="1381606"/>
          <a:ext cx="1537114" cy="99912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>
              <a:solidFill>
                <a:schemeClr val="tx1"/>
              </a:solidFill>
              <a:latin typeface="Comic Sans MS" pitchFamily="66" charset="0"/>
            </a:rPr>
            <a:t>Manajer (sukses/ gagal) </a:t>
          </a:r>
          <a:endParaRPr lang="en-US" sz="1800" b="1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514725" y="1430379"/>
        <a:ext cx="1439568" cy="901578"/>
      </dsp:txXfrm>
    </dsp:sp>
    <dsp:sp modelId="{FACD5F92-2006-475A-8426-983E8E9CA0E2}">
      <dsp:nvSpPr>
        <dsp:cNvPr id="0" name=""/>
        <dsp:cNvSpPr/>
      </dsp:nvSpPr>
      <dsp:spPr>
        <a:xfrm>
          <a:off x="1136842" y="502308"/>
          <a:ext cx="3991011" cy="3991011"/>
        </a:xfrm>
        <a:custGeom>
          <a:avLst/>
          <a:gdLst/>
          <a:ahLst/>
          <a:cxnLst/>
          <a:rect l="0" t="0" r="0" b="0"/>
          <a:pathLst>
            <a:path>
              <a:moveTo>
                <a:pt x="347812" y="869828"/>
              </a:moveTo>
              <a:arcTo wR="1995505" hR="1995505" stAng="12860416" swAng="1960703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90421-EFFD-432E-8257-86A1C4A89D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41A4-6BE8-4468-801E-9EC6AE184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1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4DA57B9-AA25-401A-82F5-BE0093999FC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0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2ACE6C3-D55F-480C-A56A-B43151D6262D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715F4EC-2FBA-402B-A826-19E7921F60B5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AD17354-DB34-4BD0-A162-8E599E03D351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3554256-AA67-49A4-8C74-78631FCF2C8E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050D604-68BE-4CFD-B98F-0E595FB3D57B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51B20BD-D4D2-4303-A691-51F0B8505510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E8D9ED6-A94F-477E-9B3C-DB2EDB9CF3F3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0ECCF59-905A-4C31-B697-CD08B4D4317B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B64E2AE-5452-4496-91A2-BB0B6AEB1F7B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2814747-99B6-45A3-BBF7-0C83C9A9CF78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3557455-FFA6-4961-8CEA-FF4BECF9E1DD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DE7D700-C910-4A7B-A616-B7DE77FB9281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2B9DFC4-971C-4EFC-85F2-90D779B936C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94A288B-D12E-47DA-9B24-D14E77BD8C84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E89E5DB-A6C0-4572-9C3E-DA8AEFD17070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970A391-EB71-4EFC-9422-96F947DC40A7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6C6364C-5FFD-4742-B718-DD53AAF7680A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77587-1286-4628-8E4A-7C32CFD694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5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4D1CC-E266-4543-B885-C90B08A8DA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6254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  <a:latin typeface="Tahoma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50837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41363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9213" y="2105025"/>
            <a:ext cx="346075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1371600"/>
            <a:ext cx="6475412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3733800"/>
            <a:ext cx="6475412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1588" y="6248400"/>
            <a:ext cx="28956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4B49E9D3-893D-4F59-86D1-C4C2826C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125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163803E6-2794-42A1-9A80-3A389A5FA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548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08E6386-5313-4CAA-990E-4D94179BD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525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D0F1B79A-0B8A-4F82-A0F0-BED08E12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120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998537F9-8B63-4348-B386-86A38681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112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85F7C82F-DE51-4065-9C83-EB02098BF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362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85C1235-A479-41E7-AD1D-C809CF0E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886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E08EEEB5-F509-4BC2-8C15-DCC27F323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024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6EC492B2-2AA1-48FA-B237-0AA4F5C6D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55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572ADB5E-B343-42A9-A7E1-A36A28DDC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B8D34-CF03-4025-90F3-852296428D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2993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FC77C83-35FA-4FA2-826F-4391CCC84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3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85924F6-1852-478D-BEF6-96DBC78387B8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9A5250E-1040-4F83-A390-B5D0A291A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1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6E469B-7637-4C22-AC33-CD753A66C9D2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FA28B8-4939-483B-98EF-6B3694211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2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F6CBA34-E9EA-405F-8F21-6CAD1698673D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20017C-74CF-450B-93FF-C6E72061A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09FDAE1-1B86-420D-B5C0-A74D00C77FF7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4FAEE9-BC8E-46ED-891B-5CC8EB58E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B6C558-7FDB-4F69-9200-0108ACD37549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26EE86-68BE-4E57-AFE5-51E34211E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2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D81B51-DB0A-4E17-8770-C3ABAF5CE6C7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490DB28-5606-41A8-AC5D-3666D81F9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6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477579-1FEF-4A01-8574-894D5E7099B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8779A4A-95F4-4323-BA8D-A428293EA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18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B1A89F3-FC02-403A-AC3B-49488FCE5891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1934E27-1738-44CB-91D6-0B8EAFBE5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6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F1E9-7A31-4B67-9A39-29A7EB136B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99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BB4C80-1BE3-46F5-B348-AE91C6601315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AEB01A4-90DB-424E-8D8C-8FB5D0A92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05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A34E348-9774-4A68-AB6F-018EFACD8AC0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036738-8428-4FA4-B3C9-53753FA07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38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11FFB2-F6FE-440A-B5F5-DB0ABF8D185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9EC8DE-F7F7-49D1-A568-B8A618EA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3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0209F11-BD33-4898-9DA8-26D1F53D77C1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CB701CB-B289-4080-855F-55D06FF02A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573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52BFB8-5622-4746-9A23-39F2EED28778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CBC33F6-1167-4DE6-8F06-8335485BF1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4680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FB70073-2C2F-4897-9866-148582757BBA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366B11-BB50-4BBE-8FB3-07CDAD6627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9780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2BFDA3-15EB-4861-A4F4-B5D04CDA5F37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E470E38-FFF0-4120-BE28-93F60C0B48D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20266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F09E9FA-D675-4552-A64B-BA908B33E86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70F951-F3F6-4610-AAA7-8C594AAC7BF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7314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37CD335-FE88-4B61-9C20-227879D3D109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774FA6D-E9AF-4323-A6BE-95E5942120B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4406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FBE87B-ED82-4E83-9196-0B7E268C5789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53A2C6-F61A-4B74-BF8A-215C5A6DA2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5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4D3C-A92F-4499-B29D-5469CF8890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256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8CA1B3-8223-4DAC-B878-123C3CBDE224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3D25321-BB26-4D19-AE09-A263EA41BF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48268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A3608EC-8CA2-40D6-B9DF-A978643038C8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697327-3DE5-4E4D-B6D1-12AD13D95C0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177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AF1259-231C-4B01-AFCC-688AF71D315C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683E04-351C-4F43-BE50-3C61239B987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644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EC1C3F-106D-4B87-998C-26449C782C23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A6232CA-5E32-4289-B28F-59B0BDC6E4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7290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A6BD86-0048-4541-B06A-CA00CE951A84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54D6E6-D68B-4035-A73D-538BD34FA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39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147C-A9E1-472C-98E0-C246271D55DF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4DFE-78AB-4483-A84A-2BC34F9AE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2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5791200 h 3648"/>
              <a:gd name="T2" fmla="*/ 1137151 w 2736"/>
              <a:gd name="T3" fmla="*/ 3200400 h 3648"/>
              <a:gd name="T4" fmla="*/ 4321175 w 2736"/>
              <a:gd name="T5" fmla="*/ 0 h 3648"/>
              <a:gd name="T6" fmla="*/ 4321175 w 2736"/>
              <a:gd name="T7" fmla="*/ 152400 h 3648"/>
              <a:gd name="T8" fmla="*/ 1175056 w 2736"/>
              <a:gd name="T9" fmla="*/ 3235325 h 3648"/>
              <a:gd name="T10" fmla="*/ 75810 w 2736"/>
              <a:gd name="T11" fmla="*/ 5791200 h 3648"/>
              <a:gd name="T12" fmla="*/ 0 w 2736"/>
              <a:gd name="T13" fmla="*/ 5791200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ahoma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6538193 h 4128"/>
              <a:gd name="T2" fmla="*/ 0 w 3504"/>
              <a:gd name="T3" fmla="*/ 6615113 h 4128"/>
              <a:gd name="T4" fmla="*/ 5513388 w 3504"/>
              <a:gd name="T5" fmla="*/ 4230596 h 4128"/>
              <a:gd name="T6" fmla="*/ 4531552 w 3504"/>
              <a:gd name="T7" fmla="*/ 0 h 4128"/>
              <a:gd name="T8" fmla="*/ 4456026 w 3504"/>
              <a:gd name="T9" fmla="*/ 0 h 4128"/>
              <a:gd name="T10" fmla="*/ 5452023 w 3504"/>
              <a:gd name="T11" fmla="*/ 4196943 h 4128"/>
              <a:gd name="T12" fmla="*/ 0 w 3504"/>
              <a:gd name="T13" fmla="*/ 6538193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ahoma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8557FB-C7AD-4D88-A92D-670017169DD4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1D18F1-157F-426A-9D6F-FF6291417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51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09BEF5-F59F-48A4-A205-0E1933333858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5D781-2D6C-4C20-B1BD-068EDF243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31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8F006C-0747-44B1-92B8-46721FA4D622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F8AEB1-A8C8-4E33-81B2-9E38F0BAB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72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6379F-A171-4A60-B946-9141046FBA1A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FDAE-F525-4218-8FBE-0E119181D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57D9-136D-48F2-9BCB-3F4565BCC9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508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0C75C-6839-4058-A633-EA6E57B961EB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6CDE4-79B7-4C8E-86F0-C5689D93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55C73-6CDA-4777-BE4C-3D691838AA7F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2A69-1E0E-4184-98B7-7D0750E0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575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0C2E7-842B-4D10-8568-7996D95FB4FF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DEAAC2-1116-485D-8166-8920157E3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96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7A7C-F0F2-47ED-8C2F-9CB8746C5D46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23BA-F1E4-4E06-995C-EB7F866F9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723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AA69C-9519-4DE2-9FC9-CA211E273B91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4E1F-A9AA-40B8-88C5-C87CCDBC0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7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9E96E532-4D27-4402-A3A4-0305B915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982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2FE64E3-BFA1-4718-B966-AB90D8A9D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062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555CD35-38EE-4A3A-B091-B7CFD8236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7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544A7D8-D9B5-48E6-AFE7-175B8694F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523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60B46ED9-A485-4091-89E1-810D04130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7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ADAC-8C1C-41D1-8A2F-CA8E35B596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660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AE74C0E7-A1CC-445D-8E94-B58CB839F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4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426F95C2-BEA6-43AE-923B-FB9589021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76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347B890A-EB79-496B-BAA5-31BF7CA36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70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0CD7D020-5EB7-4619-8020-9DDCEA216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02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2AD21F76-A4D0-4172-ABEE-0AB1C7246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99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1A2B0BC-AD23-4217-8B47-7CE64295E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634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  <a:latin typeface="Tahoma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50837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41363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9213" y="2105025"/>
            <a:ext cx="346075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1371600"/>
            <a:ext cx="6475412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3733800"/>
            <a:ext cx="6475412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1588" y="6248400"/>
            <a:ext cx="28956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2656720F-A179-4376-83EE-498EA558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200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C10D28B9-C376-49E7-9D8A-01CB219E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429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97776DD5-0A9C-4A7B-B717-4E699CE49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393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B49C5B8-1286-44B2-9E3A-220F33F88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7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860C-9EBF-4233-B768-9AC7367C26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103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5351FDC9-0A47-4BF8-A0B4-2EA0F6A91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456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67D08F96-AD2E-46CD-BF73-126ACF77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847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E07A781F-BBE0-4A2D-AA72-2A7715F9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20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1CB19F52-F756-4788-B701-A16B59394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50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784635B8-64DC-45A5-86A8-F283F7643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357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1F599987-FB2C-4768-89EB-FB58666A0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94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DIANA ANDRIANI MM., MT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8FB979EB-C433-4318-BEFD-CF346DD55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11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C99348-15C9-4B79-A617-2083E4FBB46C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4E9E0A-DBCB-4495-8753-A1BE0742C14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00084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136C7A9-0E38-44E7-91F4-BC9B00A246D7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E936CD-B019-47C9-A06E-D62E61DA53B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75404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D3B899-1348-4856-88D8-449616ABE65F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F397307-D989-4E8E-9D73-48F56F62DBB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606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ECA36-C0F2-4CF4-9291-C558F7CD6F2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838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5EB120-893E-4A43-A2E1-5A01EDFF3542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631A00-AEAB-4831-8E52-D80EE6D9A0B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4118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D38144-107D-4B99-A3A0-9DB6ED6B9F5B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173CBC6-4CBC-40B4-83F3-C61C1EF371E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59485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D2468B-1E11-422F-93B3-D33C1B4C639E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D83AE9B-AA5F-418B-A048-E3E286D87FE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898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E7631C-8713-4DE6-9B44-75128ADE7488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828579C-584C-44B5-B030-7012C2B605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4002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6F669E-F31D-4BA7-9F7C-783AB6429D8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330FA73-0102-4418-88EB-89B23A4535B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5301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45554B-D442-44C0-AA72-6271EBE5A006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388199-D7DC-4361-A40E-244F7971739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5190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3A7F4EF-CFB9-449F-BC8D-399EA95E89EA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53BBD3C-2D9A-41E9-B5C1-0187E1BF2C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6893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67465B-E9F5-4199-A33C-0C4D52CCFD91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029760-AE73-4D5C-A024-2A1CB314A58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0447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97D79F62-2843-4D89-A8ED-FE3A5FC3A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99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062DCCC6-F190-422E-8393-46CB96327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FC93-5290-4FFD-BCD3-C02B7CE938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822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5F8C5001-0464-415E-A937-8EAB215E0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39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FD61944F-9725-4E2D-BADE-BB1A98177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753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6FCB4B19-7115-494E-A24C-90AD6283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712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E969FB0-7EAF-4D66-A7CC-7C59662C6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272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CFEFAA36-54E1-40E9-8B4D-93E428FD3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052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FA406AE7-0DB8-4EC2-A99D-4037F2788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818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6C7D0849-E9F8-4328-BA69-42598A23C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0936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0CCF190-3A19-4FB4-AF56-3ADC70610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246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BD9F55E1-87CA-4527-87C1-5B39005F5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5507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FAE88106-5F36-4FF0-8985-869AB7198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1F98-A538-4A72-A2DB-9D2BCC33B5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114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A65253B1-7FF5-4E30-B6E8-364CE7EC9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33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EA02C934-03AF-4DDC-A408-FEEE723CD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2600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5230FEC5-24A6-47A9-84AF-901FCDD7E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086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AF1441DF-8206-4940-AF12-0A8FD9ECF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9D01EDC5-9A16-40E2-AB78-00CD0120F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4469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522D6C30-F300-4E3D-B7A2-46B8B896A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70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3456ED60-9931-45C2-B8D3-1AE9F9EA6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205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EC5E3B3A-FE01-494A-9E09-C954FA0A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278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0F1ACDB2-FD1A-45CE-844E-DA213E1F5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4997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fld id="{FE4AB926-3705-4301-B1C9-9F459154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5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C8F070-FE4A-4674-BACA-5D0244115981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961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8188" y="6248400"/>
            <a:ext cx="289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DIANA ANDRIANI MM., MT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DF7102-04B6-405F-9AF3-00017FE321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  <a:latin typeface="Tahoma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53988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925513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97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84026D-73D4-4BA1-A9F6-56A34C90C371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F45D2-6E53-4F57-8F36-E3865F170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A25737-FEDE-45D8-8841-0AFA2DF9ACEF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5FA0F0-8322-41AA-87DE-184C84B5F1E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803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2886C3-1404-4553-9518-910778F1958B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28B8D7F-98CE-4C78-AD02-EFBEC5924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8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5EB2E-2D34-4124-A947-B25062DFE9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298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8188" y="6248400"/>
            <a:ext cx="289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DIANA ANDRIANI MM., MT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6666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3A5144-4F81-429A-AAA9-150C7C90C4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53988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25513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AAC4C-9187-4E71-AD7F-2A5251A76BA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65E3C6-EF95-4B3D-8233-13D4526506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531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39D75E-A28D-4D27-93FE-14021F1AF2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charset="0"/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058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9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0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1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3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4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5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6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7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8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9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0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69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7ED8D-94F1-4928-9B64-841F469C07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981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73238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PERSONALIA PERUSAHAAN</a:t>
            </a:r>
          </a:p>
        </p:txBody>
      </p:sp>
    </p:spTree>
    <p:extLst>
      <p:ext uri="{BB962C8B-B14F-4D97-AF65-F5344CB8AC3E}">
        <p14:creationId xmlns:p14="http://schemas.microsoft.com/office/powerpoint/2010/main" val="23899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PERENCANAAN SDM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71625"/>
            <a:ext cx="1928813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PEREN CANAAN SDM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6438" y="3214688"/>
            <a:ext cx="2571750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PEMELIHARAAN KESEHATAN DAN KEAMANAN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1571625"/>
            <a:ext cx="1928813" cy="1631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PENERIKAN PERSONA LIA YG DIBUTUH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KAN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5" y="1643063"/>
            <a:ext cx="1500188" cy="1323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SELEKSI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2375" y="4429125"/>
            <a:ext cx="1571625" cy="19383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LATIHAN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DAN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PENGEM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BANGAN KARYA WAN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9438" y="1643063"/>
            <a:ext cx="2000250" cy="101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PENGENDA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LIAN DAN ORIENTASI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9250" y="4643438"/>
            <a:ext cx="1857375" cy="1323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PENILAIAN PELAK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SANAAN KERJA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8875" y="4572000"/>
            <a:ext cx="2571750" cy="13239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PEMBERIAN BALAS JASA DAN PENGHARGAAN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429125"/>
            <a:ext cx="2071688" cy="1631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PERENCANA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AN DAN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PENGEM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BANGAN KARIER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928813" y="1643063"/>
            <a:ext cx="285750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214813" y="1714500"/>
            <a:ext cx="428625" cy="1285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flipV="1">
            <a:off x="6215063" y="1785938"/>
            <a:ext cx="714375" cy="1071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428625" y="2500313"/>
            <a:ext cx="403225" cy="1928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7286625" y="4786313"/>
            <a:ext cx="285750" cy="10715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 flipV="1">
            <a:off x="5000625" y="4929188"/>
            <a:ext cx="357188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2071688" y="4500563"/>
            <a:ext cx="285750" cy="15716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5500688" y="2928938"/>
            <a:ext cx="92868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 flipH="1">
            <a:off x="6143625" y="4143375"/>
            <a:ext cx="1143000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16200000">
            <a:off x="6072188" y="4786313"/>
            <a:ext cx="928687" cy="29289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8643938" y="2214563"/>
            <a:ext cx="428625" cy="228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57813" y="3000375"/>
            <a:ext cx="357187" cy="16430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763"/>
            <a:ext cx="8077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Fungsi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Operasional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Personalia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950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&amp;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 SDM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&amp; program agar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dg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inividu</a:t>
            </a:r>
            <a:endParaRPr lang="en-US" dirty="0" smtClean="0"/>
          </a:p>
          <a:p>
            <a:pPr marL="58293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/</a:t>
            </a:r>
            <a:r>
              <a:rPr lang="en-US" dirty="0" err="1" smtClean="0"/>
              <a:t>cara</a:t>
            </a:r>
            <a:r>
              <a:rPr lang="en-US" dirty="0" smtClean="0"/>
              <a:t>  agar </a:t>
            </a:r>
            <a:r>
              <a:rPr lang="en-US" dirty="0" err="1" smtClean="0"/>
              <a:t>kegiatan</a:t>
            </a:r>
            <a:r>
              <a:rPr lang="en-US" dirty="0" smtClean="0"/>
              <a:t> 1 s/d 6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22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Penentuan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jabatan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dalam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organisasi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perusahaan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6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 eaLnBrk="1" hangingPunct="1"/>
            <a:r>
              <a:rPr lang="en-US" smtClean="0"/>
              <a:t>Perencanaan penetapan jabatan            dipilih tenaga kerja yg tepat utk memangku jabatan tsb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Manajer melakukan </a:t>
            </a:r>
            <a:r>
              <a:rPr lang="en-US" smtClean="0">
                <a:solidFill>
                  <a:srgbClr val="FF0000"/>
                </a:solidFill>
              </a:rPr>
              <a:t>analisis jabatan </a:t>
            </a:r>
            <a:r>
              <a:rPr lang="en-US" smtClean="0"/>
              <a:t>= menginventarisasi semua jenis kegiatan yg diperlukan dalam organisasi, kemudian mengelompokkan ke dalam kelompok-kelompok kegiatan (proses departementisasi)</a:t>
            </a: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6400800" y="1600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10000" y="28194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1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051550"/>
          </a:xfrm>
        </p:spPr>
        <p:txBody>
          <a:bodyPr/>
          <a:lstStyle/>
          <a:p>
            <a:pPr eaLnBrk="1" hangingPunct="1"/>
            <a:r>
              <a:rPr lang="en-US" smtClean="0"/>
              <a:t>Departementisasi didasarkan pada kombinasi dari dasar fungsi, daerah, waktu, langganan &amp; proses produksi.</a:t>
            </a:r>
          </a:p>
          <a:p>
            <a:pPr eaLnBrk="1" hangingPunct="1"/>
            <a:r>
              <a:rPr lang="en-US" smtClean="0"/>
              <a:t>Setelah jabatan-jabatan tersusun, manajer menyusun pedoman kerja  (</a:t>
            </a:r>
            <a:r>
              <a:rPr lang="en-US" smtClean="0">
                <a:solidFill>
                  <a:srgbClr val="FF0000"/>
                </a:solidFill>
              </a:rPr>
              <a:t>deskripsi jabatan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Disusun </a:t>
            </a:r>
            <a:r>
              <a:rPr lang="en-US" smtClean="0">
                <a:solidFill>
                  <a:srgbClr val="FF0000"/>
                </a:solidFill>
              </a:rPr>
              <a:t>spesifikasi jabatan </a:t>
            </a:r>
            <a:r>
              <a:rPr lang="en-US" smtClean="0"/>
              <a:t>= persyaratan minimal yg harus dipenuhi oleh pejabat</a:t>
            </a:r>
          </a:p>
          <a:p>
            <a:pPr eaLnBrk="1" hangingPunct="1"/>
            <a:r>
              <a:rPr lang="en-US" smtClean="0"/>
              <a:t>Spesifikasi jabatan digunakan sebagai pedoman didalam seleksi, terutama yg berkaitan dengan mutu &amp; jenis tenaga kerja yg diperlukan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>
            <a:off x="4419600" y="2895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Apa yang dimaksud dgn </a:t>
            </a:r>
            <a:r>
              <a:rPr lang="en-US" b="1" smtClean="0"/>
              <a:t>Analisis Jabatan</a:t>
            </a:r>
            <a:r>
              <a:rPr lang="en-US" smtClean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</a:rPr>
              <a:t>Analisis Jabatan</a:t>
            </a:r>
            <a:r>
              <a:rPr lang="en-US" sz="2800" smtClean="0"/>
              <a:t> adalah fungsi MSDM yang berusaha “memotret” masing-masing jabatan dalam organisasi agar diperoleh informasi mengenai aspek-aspek penting jabatan tersebut, seperti tujuan, tugas dan tanggung jawab, kondisi kerja, kompetensi, dsb.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</a:rPr>
              <a:t>Analisis jabatan </a:t>
            </a:r>
            <a:r>
              <a:rPr lang="en-US" sz="2800" b="1" i="1" smtClean="0">
                <a:solidFill>
                  <a:schemeClr val="hlink"/>
                </a:solidFill>
              </a:rPr>
              <a:t>(job analysis)</a:t>
            </a:r>
            <a:r>
              <a:rPr lang="en-US" sz="2800" b="1" smtClean="0">
                <a:solidFill>
                  <a:schemeClr val="hlink"/>
                </a:solidFill>
              </a:rPr>
              <a:t> </a:t>
            </a:r>
            <a:r>
              <a:rPr lang="en-US" sz="2800" smtClean="0"/>
              <a:t>adalah proses sistematis untuk menentukan berbagai tugas, aktivitas, perilaku, keterampilan, pengetahuan, dan spesifikasi karyawan yang diperlukan untuk menjalankan suatu pekerjaan (jabatan) dalam suatu organisasi. </a:t>
            </a:r>
            <a:r>
              <a:rPr lang="en-US" sz="2000" smtClean="0"/>
              <a:t>(Werther &amp; Davis 1996, Schuler &amp; Jackson 2006)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29147753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99"/>
                </a:solidFill>
              </a:rPr>
              <a:t>Pengertian Analisis Jabatan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Analisis jabatan adalah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pengumpulan, penilaian, dan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penyusunan informasi secara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sistematis mengenani tugas-tugas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dalam organisasi yang dilakukan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oleh seorang ahli yaitu </a:t>
            </a:r>
            <a:r>
              <a:rPr lang="en-US" i="1" smtClean="0">
                <a:latin typeface="Verdana" pitchFamily="34" charset="0"/>
              </a:rPr>
              <a:t>job analyst.</a:t>
            </a:r>
          </a:p>
        </p:txBody>
      </p:sp>
    </p:spTree>
    <p:extLst>
      <p:ext uri="{BB962C8B-B14F-4D97-AF65-F5344CB8AC3E}">
        <p14:creationId xmlns:p14="http://schemas.microsoft.com/office/powerpoint/2010/main" val="603913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99"/>
                </a:solidFill>
              </a:rPr>
              <a:t>Alasan Pelaksanaan Analisis Jabatan</a:t>
            </a:r>
            <a:endParaRPr lang="en-GB" sz="4000" smtClean="0">
              <a:solidFill>
                <a:srgbClr val="00009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Analisis jabatan dilakukan karena suatu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informasi dapat menjadi landasan untuk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mencocokkan pekerjaan dengan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petugas, beban kerja yang dilakukan,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hambatan-hambatan yang ditemui oleh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pelaksana, dan landasan dalam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pelaksanaan keseluruhan kegiatan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latin typeface="Verdana" pitchFamily="34" charset="0"/>
              </a:rPr>
              <a:t>MSDM untuk memenuhi fungsinya. </a:t>
            </a:r>
            <a:endParaRPr lang="en-GB" sz="260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26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94385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Analisa Jabatan </a:t>
            </a:r>
            <a:br>
              <a:rPr lang="id-ID" dirty="0"/>
            </a:br>
            <a:endParaRPr lang="id-ID" dirty="0"/>
          </a:p>
        </p:txBody>
      </p:sp>
      <p:sp>
        <p:nvSpPr>
          <p:cNvPr id="199683" name="Content Placeholder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d-ID" sz="2500" smtClean="0"/>
              <a:t>	Analisa jabatan adalah suatu kegiatan untuk mencatat, mempelajari dan menyimpulkan keterangan-keterangan atau fakta-fakta yang berhubungan dengan masing-masing JABATAN secara sistematis dan teratur, yaitu : 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Apa yang dilakukan pekerja pada jabatan tersebut 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Apa wewenang dan tanggung jawabnya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Mengapa pekerjaan tersebut harus dilakukan 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Bagaimana cara melakukannya 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Alat-alat dan bahan-bahan yang digunakan dalam melaksanakan pekerjaannya . Besarnya upah dan lamanya jam bekerja 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Pendidikan, pengalaman dan latihan yang dibutuhkan</a:t>
            </a:r>
          </a:p>
          <a:p>
            <a:pPr marL="971550" lvl="1" indent="-514350" algn="just" eaLnBrk="1" hangingPunct="1">
              <a:buFont typeface="Calibri" pitchFamily="34" charset="0"/>
              <a:buAutoNum type="arabicPeriod"/>
            </a:pPr>
            <a:r>
              <a:rPr lang="id-ID" sz="2500" smtClean="0"/>
              <a:t>Keterampilan, sikap dan kemampuan yang diperlukan untuk melakukan pekerjaan tersebut dan lain-lain</a:t>
            </a:r>
          </a:p>
          <a:p>
            <a:pPr algn="just" eaLnBrk="1" hangingPunct="1"/>
            <a:endParaRPr lang="id-ID" sz="2500" smtClean="0"/>
          </a:p>
        </p:txBody>
      </p:sp>
    </p:spTree>
    <p:extLst>
      <p:ext uri="{BB962C8B-B14F-4D97-AF65-F5344CB8AC3E}">
        <p14:creationId xmlns:p14="http://schemas.microsoft.com/office/powerpoint/2010/main" val="3247486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29688" cy="685800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b="1" dirty="0" smtClean="0"/>
              <a:t>Informasi </a:t>
            </a:r>
            <a:r>
              <a:rPr lang="id-ID" b="1" dirty="0"/>
              <a:t>tersebut di atas bisa diperoleh dari beberapa </a:t>
            </a:r>
            <a:r>
              <a:rPr lang="id-ID" b="1" dirty="0" smtClean="0"/>
              <a:t>sumber yaitu </a:t>
            </a:r>
            <a:r>
              <a:rPr lang="id-ID" b="1" dirty="0"/>
              <a:t>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1</a:t>
            </a:r>
            <a:r>
              <a:rPr lang="id-ID" dirty="0"/>
              <a:t>. Pekerjaan itu sendiri dan buku catatan harian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2</a:t>
            </a:r>
            <a:r>
              <a:rPr lang="id-ID" dirty="0"/>
              <a:t>. Pekerja yang bersangkutan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3</a:t>
            </a:r>
            <a:r>
              <a:rPr lang="id-ID" dirty="0"/>
              <a:t>. Orang yang pernah melaksanakan pekerjaan itu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4</a:t>
            </a:r>
            <a:r>
              <a:rPr lang="id-ID" dirty="0"/>
              <a:t>. Atasan langsung dari pekerja yang bersangkutan  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b="1" dirty="0" smtClean="0"/>
              <a:t>Berdasarkan </a:t>
            </a:r>
            <a:r>
              <a:rPr lang="id-ID" b="1" dirty="0"/>
              <a:t>sumber-sumber tersebut, pengumpulan informasi untuk analisa jabatan ini bisa dilaksanakan dengan cara 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1</a:t>
            </a:r>
            <a:r>
              <a:rPr lang="id-ID" dirty="0"/>
              <a:t>. Menyebarkan kuisioner ( daftar </a:t>
            </a:r>
            <a:r>
              <a:rPr lang="id-ID" dirty="0" smtClean="0"/>
              <a:t>pertanyaan/angket) 	kepada </a:t>
            </a:r>
            <a:r>
              <a:rPr lang="id-ID" dirty="0"/>
              <a:t>para pemegang Jabatan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2</a:t>
            </a:r>
            <a:r>
              <a:rPr lang="id-ID" dirty="0"/>
              <a:t>. Melakukan wawancara langsung dengan pekerja yang </a:t>
            </a:r>
            <a:r>
              <a:rPr lang="id-ID" dirty="0" smtClean="0"/>
              <a:t>	bersangkutan</a:t>
            </a:r>
            <a:r>
              <a:rPr lang="id-ID" dirty="0"/>
              <a:t>, orang yang pernah melaksanakan </a:t>
            </a:r>
            <a:r>
              <a:rPr lang="id-ID" dirty="0" smtClean="0"/>
              <a:t>	pekerjaan </a:t>
            </a:r>
            <a:r>
              <a:rPr lang="id-ID" dirty="0"/>
              <a:t>itu ataupun atasan langsungnya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3</a:t>
            </a:r>
            <a:r>
              <a:rPr lang="id-ID" dirty="0"/>
              <a:t>. Melakukan pengamatan langsung pada pelaksanaan </a:t>
            </a:r>
            <a:r>
              <a:rPr lang="id-ID" dirty="0" smtClean="0"/>
              <a:t>	pekerjaan </a:t>
            </a:r>
            <a:r>
              <a:rPr lang="id-ID" dirty="0"/>
              <a:t>atau mempelajari buku catatan harian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19560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id-ID" sz="2800" b="1" smtClean="0"/>
              <a:t>Analisis Jabatan mencakup 2 elemen, yaitu : </a:t>
            </a:r>
            <a:endParaRPr lang="id-ID" sz="2800" smtClean="0"/>
          </a:p>
          <a:p>
            <a:pPr algn="just" eaLnBrk="1" hangingPunct="1">
              <a:buFont typeface="Arial" charset="0"/>
              <a:buNone/>
            </a:pPr>
            <a:r>
              <a:rPr lang="id-ID" sz="2800" smtClean="0"/>
              <a:t>		1. Uraian Jabatan (Job Description). </a:t>
            </a:r>
          </a:p>
          <a:p>
            <a:pPr algn="just" eaLnBrk="1" hangingPunct="1">
              <a:buFont typeface="Arial" charset="0"/>
              <a:buNone/>
            </a:pPr>
            <a:r>
              <a:rPr lang="id-ID" sz="2800" smtClean="0"/>
              <a:t>		2. Spesifikasi Jabatan (Job Spesification) atau 	Persyaratan Jabatan (Job Requirement)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id-ID" sz="2800" b="1" smtClean="0"/>
              <a:t>Uraian Jabatan (Job Description) </a:t>
            </a:r>
            <a:endParaRPr lang="id-ID" sz="2800" smtClean="0"/>
          </a:p>
          <a:p>
            <a:pPr algn="just" eaLnBrk="1" hangingPunct="1">
              <a:buFont typeface="Arial" charset="0"/>
              <a:buNone/>
            </a:pPr>
            <a:r>
              <a:rPr lang="id-ID" sz="2800" smtClean="0"/>
              <a:t>		adalah suatu catatan yang sistematis tentang </a:t>
            </a:r>
            <a:r>
              <a:rPr lang="id-ID" sz="2800" b="1" smtClean="0"/>
              <a:t>tugas </a:t>
            </a:r>
            <a:r>
              <a:rPr lang="id-ID" sz="2800" smtClean="0"/>
              <a:t>dan </a:t>
            </a:r>
            <a:r>
              <a:rPr lang="id-ID" sz="2800" b="1" smtClean="0"/>
              <a:t>tanggung jawab </a:t>
            </a:r>
            <a:r>
              <a:rPr lang="id-ID" sz="2800" smtClean="0"/>
              <a:t>suatu jabatan tertentu, yang ditulis berdasarkan fakta-fakta yang ada.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id-ID" u="sng" smtClean="0"/>
              <a:t>Penyusunan uraian jabatan ini adalah sangat penting </a:t>
            </a:r>
            <a:r>
              <a:rPr lang="id-ID" smtClean="0"/>
              <a:t>:</a:t>
            </a:r>
          </a:p>
          <a:p>
            <a:pPr lvl="2" algn="just" eaLnBrk="1" hangingPunct="1">
              <a:buFont typeface="Wingdings" pitchFamily="2" charset="2"/>
              <a:buChar char="ü"/>
            </a:pPr>
            <a:r>
              <a:rPr lang="id-ID" sz="2800" smtClean="0"/>
              <a:t>untuk menghindarkan terjadinya perbedaan pengertian,</a:t>
            </a:r>
          </a:p>
          <a:p>
            <a:pPr lvl="2" algn="just" eaLnBrk="1" hangingPunct="1">
              <a:buFont typeface="Wingdings" pitchFamily="2" charset="2"/>
              <a:buChar char="ü"/>
            </a:pPr>
            <a:r>
              <a:rPr lang="id-ID" sz="2800" smtClean="0"/>
              <a:t>untuk menghindari terjadinya pekerjaan rangkap</a:t>
            </a:r>
          </a:p>
          <a:p>
            <a:pPr lvl="2" algn="just" eaLnBrk="1" hangingPunct="1">
              <a:buFont typeface="Wingdings" pitchFamily="2" charset="2"/>
              <a:buChar char="ü"/>
            </a:pPr>
            <a:r>
              <a:rPr lang="id-ID" sz="2800" smtClean="0"/>
              <a:t>untuk mengetahui batas-batas tanggung jawab dan wewenang masing-masing jabatan.</a:t>
            </a:r>
          </a:p>
        </p:txBody>
      </p:sp>
    </p:spTree>
    <p:extLst>
      <p:ext uri="{BB962C8B-B14F-4D97-AF65-F5344CB8AC3E}">
        <p14:creationId xmlns:p14="http://schemas.microsoft.com/office/powerpoint/2010/main" val="18810078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36842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id-ID" b="1" smtClean="0">
                <a:latin typeface="Comic Sans MS" pitchFamily="66" charset="0"/>
              </a:rPr>
              <a:t>Definisi penyusunan personalia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584950" cy="2592388"/>
          </a:xfrm>
          <a:solidFill>
            <a:schemeClr val="accent1"/>
          </a:solidFill>
        </p:spPr>
        <p:txBody>
          <a:bodyPr/>
          <a:lstStyle/>
          <a:p>
            <a:pPr algn="just" eaLnBrk="1" hangingPunct="1"/>
            <a:r>
              <a:rPr lang="id-ID" smtClean="0">
                <a:solidFill>
                  <a:schemeClr val="tx1"/>
                </a:solidFill>
                <a:latin typeface="Comic Sans MS" pitchFamily="66" charset="0"/>
              </a:rPr>
              <a:t>Fungsi manajemen yg b’kenaan dg penarikan, penempatan, pemberian latihan, &amp; pengembangan anggota organisasi.</a:t>
            </a:r>
            <a:endParaRPr 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84324" name="Picture 4" descr="D:\Download Gambar Animasi Gratis untuk Presentasi Power Point Bagian 4 « Pabrik Animasi_files\j02830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65625"/>
            <a:ext cx="36718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307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357938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b="1" dirty="0"/>
              <a:t>Spesifikasi/Persyaratan Jabatan </a:t>
            </a:r>
            <a:endParaRPr lang="id-ID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adalah </a:t>
            </a:r>
            <a:r>
              <a:rPr lang="id-ID" dirty="0"/>
              <a:t>persyaratan minimal yang harus dipenuhi oleh orang yang menduduki suatu jabatan, agar ia dapat melaksanakan tugas-tugas yang dibebankan kepadanya dengan baik. Spesifikasi jabatan ini dapat disusun secara bersama-sama dengan Uraian Jabatan, tetapi dapat juga di susun secara terpisah</a:t>
            </a:r>
            <a:r>
              <a:rPr lang="id-ID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dirty="0"/>
              <a:t>Beberapa hal yang pada umumnya dimasukkan dalam Spesifikasi Jabatan adalah: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1</a:t>
            </a:r>
            <a:r>
              <a:rPr lang="id-ID" dirty="0"/>
              <a:t>. Persyaratan pendidikan, latihan dan </a:t>
            </a:r>
            <a:r>
              <a:rPr lang="id-ID" dirty="0" smtClean="0"/>
              <a:t>		pengalaman </a:t>
            </a:r>
            <a:r>
              <a:rPr lang="id-ID" dirty="0"/>
              <a:t>kerja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2</a:t>
            </a:r>
            <a:r>
              <a:rPr lang="id-ID" dirty="0"/>
              <a:t>. Persyaratan pengetahuan dan keterampilan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3</a:t>
            </a:r>
            <a:r>
              <a:rPr lang="id-ID" dirty="0"/>
              <a:t>. Persyaratan fisik dan </a:t>
            </a:r>
            <a:r>
              <a:rPr lang="id-ID" dirty="0" smtClean="0"/>
              <a:t>mental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4</a:t>
            </a:r>
            <a:r>
              <a:rPr lang="id-ID" dirty="0"/>
              <a:t>. Persyaratan umur dan jenis kelamin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76556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688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b="1" dirty="0" smtClean="0"/>
              <a:t>Kegunaan </a:t>
            </a:r>
            <a:r>
              <a:rPr lang="id-ID" b="1" dirty="0"/>
              <a:t>Analisa Jabatan </a:t>
            </a:r>
            <a:endParaRPr lang="id-ID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	Uraian </a:t>
            </a:r>
            <a:r>
              <a:rPr lang="id-ID" dirty="0"/>
              <a:t>Jabatan dan Spesifikasi Jabatan, sebagai hasil dari Analisa Jabatan mempunyai banyak manfaat, antara lain: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1</a:t>
            </a:r>
            <a:r>
              <a:rPr lang="id-ID" dirty="0"/>
              <a:t>. Sebagai dasar untuk melakukan Evaluasi </a:t>
            </a:r>
            <a:r>
              <a:rPr lang="id-ID" dirty="0" smtClean="0"/>
              <a:t>Jabatan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2</a:t>
            </a:r>
            <a:r>
              <a:rPr lang="id-ID" dirty="0"/>
              <a:t>. Sebagai dasar untuk menentukan standard hasil kerja </a:t>
            </a:r>
            <a:r>
              <a:rPr lang="id-ID" dirty="0" smtClean="0"/>
              <a:t>	seseorang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3</a:t>
            </a:r>
            <a:r>
              <a:rPr lang="id-ID" dirty="0"/>
              <a:t>. Sebagai dasar untuk melakukan rekrutmen, seleksi dan </a:t>
            </a:r>
            <a:r>
              <a:rPr lang="id-ID" dirty="0" smtClean="0"/>
              <a:t>	penempatan </a:t>
            </a:r>
            <a:r>
              <a:rPr lang="id-ID" dirty="0"/>
              <a:t>pegawai baru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4</a:t>
            </a:r>
            <a:r>
              <a:rPr lang="id-ID" dirty="0"/>
              <a:t>. Sebagai dasar untuk merancang program pendidikan </a:t>
            </a:r>
            <a:r>
              <a:rPr lang="id-ID" dirty="0" smtClean="0"/>
              <a:t>	dan </a:t>
            </a:r>
            <a:r>
              <a:rPr lang="id-ID" dirty="0"/>
              <a:t>latihan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5</a:t>
            </a:r>
            <a:r>
              <a:rPr lang="id-ID" dirty="0"/>
              <a:t>. Sebagai dasar untuk menyusun jalur promosi </a:t>
            </a:r>
            <a:endParaRPr lang="id-ID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6</a:t>
            </a:r>
            <a:r>
              <a:rPr lang="id-ID" dirty="0"/>
              <a:t>. Untuk </a:t>
            </a:r>
            <a:r>
              <a:rPr lang="id-ID" dirty="0" smtClean="0"/>
              <a:t>merencanakan </a:t>
            </a:r>
            <a:r>
              <a:rPr lang="id-ID" dirty="0"/>
              <a:t>perubahan-perubahan dalam </a:t>
            </a:r>
            <a:r>
              <a:rPr lang="id-ID" dirty="0" smtClean="0"/>
              <a:t>	organisasi </a:t>
            </a:r>
            <a:r>
              <a:rPr lang="id-ID" dirty="0"/>
              <a:t>dan penyederhanaan </a:t>
            </a:r>
            <a:r>
              <a:rPr lang="id-ID" dirty="0" smtClean="0"/>
              <a:t>kerja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/>
              <a:t>	</a:t>
            </a:r>
            <a:r>
              <a:rPr lang="id-ID" dirty="0" smtClean="0"/>
              <a:t>	7</a:t>
            </a:r>
            <a:r>
              <a:rPr lang="id-ID" dirty="0"/>
              <a:t>. Sebagai dasar untuk mengembangkan program </a:t>
            </a:r>
            <a:r>
              <a:rPr lang="id-ID" dirty="0" smtClean="0"/>
              <a:t>	kesehatan </a:t>
            </a:r>
            <a:r>
              <a:rPr lang="id-ID" dirty="0"/>
              <a:t>dan keselamatan kerja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89578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188913"/>
            <a:ext cx="8510587" cy="10080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</a:rPr>
              <a:t>ANALISA JABATAN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88925" y="2133600"/>
            <a:ext cx="2627313" cy="1871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4863" lvl="1" indent="-3635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Gambaran tentang :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Tugas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Wewenang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Tanggungjawab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Hub. Kerja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Anak buah</a:t>
            </a:r>
          </a:p>
          <a:p>
            <a:pPr marL="261938" indent="-2619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>
                <a:solidFill>
                  <a:srgbClr val="993300"/>
                </a:solidFill>
                <a:latin typeface="Arial" charset="0"/>
              </a:rPr>
              <a:t>Peralatan yg digunakan</a:t>
            </a:r>
          </a:p>
        </p:txBody>
      </p:sp>
      <p:sp>
        <p:nvSpPr>
          <p:cNvPr id="204804" name="Oval 4" descr="Brown marble"/>
          <p:cNvSpPr>
            <a:spLocks noChangeArrowheads="1"/>
          </p:cNvSpPr>
          <p:nvPr/>
        </p:nvSpPr>
        <p:spPr bwMode="auto">
          <a:xfrm>
            <a:off x="3492500" y="5081588"/>
            <a:ext cx="2159000" cy="13716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00"/>
                </a:solidFill>
                <a:latin typeface="Arial" charset="0"/>
              </a:rPr>
              <a:t>SPESIFIKASI JABATAN 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4805" name="Rectangle 5" descr="Water droplets"/>
          <p:cNvSpPr>
            <a:spLocks noChangeArrowheads="1"/>
          </p:cNvSpPr>
          <p:nvPr/>
        </p:nvSpPr>
        <p:spPr bwMode="auto">
          <a:xfrm>
            <a:off x="3779838" y="2827338"/>
            <a:ext cx="1744662" cy="6016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DESKRIPSI JABATAN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06" name="Rectangle 6" descr="Green marble"/>
          <p:cNvSpPr>
            <a:spLocks noChangeArrowheads="1"/>
          </p:cNvSpPr>
          <p:nvPr/>
        </p:nvSpPr>
        <p:spPr bwMode="auto">
          <a:xfrm>
            <a:off x="3563938" y="1484313"/>
            <a:ext cx="2303462" cy="5715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00"/>
                </a:solidFill>
                <a:latin typeface="Arial" charset="0"/>
              </a:rPr>
              <a:t>ANALISA JABATAN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4807" name="AutoShape 7"/>
          <p:cNvSpPr>
            <a:spLocks/>
          </p:cNvSpPr>
          <p:nvPr/>
        </p:nvSpPr>
        <p:spPr bwMode="auto">
          <a:xfrm>
            <a:off x="2794000" y="2347913"/>
            <a:ext cx="409575" cy="1512887"/>
          </a:xfrm>
          <a:prstGeom prst="rightBrace">
            <a:avLst>
              <a:gd name="adj1" fmla="val 3078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08" name="Line 12"/>
          <p:cNvSpPr>
            <a:spLocks noChangeShapeType="1"/>
          </p:cNvSpPr>
          <p:nvPr/>
        </p:nvSpPr>
        <p:spPr bwMode="auto">
          <a:xfrm>
            <a:off x="3094038" y="3121025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09" name="Line 13"/>
          <p:cNvSpPr>
            <a:spLocks noChangeShapeType="1"/>
          </p:cNvSpPr>
          <p:nvPr/>
        </p:nvSpPr>
        <p:spPr bwMode="auto">
          <a:xfrm flipH="1">
            <a:off x="4564063" y="3614738"/>
            <a:ext cx="7937" cy="1327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10" name="Text Box 22"/>
          <p:cNvSpPr txBox="1">
            <a:spLocks noChangeArrowheads="1"/>
          </p:cNvSpPr>
          <p:nvPr/>
        </p:nvSpPr>
        <p:spPr bwMode="auto">
          <a:xfrm>
            <a:off x="7551738" y="3429000"/>
            <a:ext cx="95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11" name="Line 24"/>
          <p:cNvSpPr>
            <a:spLocks noChangeShapeType="1"/>
          </p:cNvSpPr>
          <p:nvPr/>
        </p:nvSpPr>
        <p:spPr bwMode="auto">
          <a:xfrm flipH="1">
            <a:off x="4643438" y="2060575"/>
            <a:ext cx="7937" cy="679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 Manfaat Analisis Jabatan?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2024063"/>
            <a:ext cx="5616575" cy="367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Sebagai masukan penting bagi fungsi-fungsi MSDM lainnya seperti rekrutmen dan seleksi, penilaian kinerja, manajemen karir, kompensasi, dsb.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Sebagai bagian penting dalam perancangan sistem organisasi secara keseluruhan, misalnya untuk pembagian departemen, aliran kerja, serta untuk mendesain ulang jabatan itu sendiri.</a:t>
            </a:r>
          </a:p>
        </p:txBody>
      </p:sp>
      <p:grpSp>
        <p:nvGrpSpPr>
          <p:cNvPr id="205828" name="Group 4"/>
          <p:cNvGrpSpPr>
            <a:grpSpLocks/>
          </p:cNvGrpSpPr>
          <p:nvPr/>
        </p:nvGrpSpPr>
        <p:grpSpPr bwMode="auto">
          <a:xfrm>
            <a:off x="6732588" y="2420938"/>
            <a:ext cx="2032000" cy="2328862"/>
            <a:chOff x="1824" y="633"/>
            <a:chExt cx="2834" cy="2849"/>
          </a:xfrm>
        </p:grpSpPr>
        <p:sp>
          <p:nvSpPr>
            <p:cNvPr id="205829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5830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5831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205832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943743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3300"/>
            </a:gs>
            <a:gs pos="100000">
              <a:srgbClr val="5E18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79450"/>
            <a:ext cx="7704137" cy="590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1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5834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Analisis Jabatan sebagai Perangkat Dasar Manajemen SDM</a:t>
            </a:r>
          </a:p>
        </p:txBody>
      </p:sp>
    </p:spTree>
    <p:extLst>
      <p:ext uri="{BB962C8B-B14F-4D97-AF65-F5344CB8AC3E}">
        <p14:creationId xmlns:p14="http://schemas.microsoft.com/office/powerpoint/2010/main" val="306838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428625"/>
            <a:ext cx="8715375" cy="62150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(TK) 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>
              <a:defRPr/>
            </a:pPr>
            <a:r>
              <a:rPr lang="en-US" dirty="0" err="1" smtClean="0"/>
              <a:t>Peramalan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&amp;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TK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err="1" smtClean="0"/>
              <a:t>Analisa</a:t>
            </a:r>
            <a:r>
              <a:rPr lang="en-US" dirty="0" smtClean="0"/>
              <a:t> TK</a:t>
            </a:r>
          </a:p>
          <a:p>
            <a:pPr marL="514350" indent="-514350"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TK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TK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, </a:t>
            </a:r>
            <a:r>
              <a:rPr lang="en-US" dirty="0" err="1" smtClean="0"/>
              <a:t>cuti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pensiun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7875" name="Right Arrow 3"/>
          <p:cNvSpPr>
            <a:spLocks noChangeArrowheads="1"/>
          </p:cNvSpPr>
          <p:nvPr/>
        </p:nvSpPr>
        <p:spPr bwMode="auto">
          <a:xfrm>
            <a:off x="8429625" y="5500688"/>
            <a:ext cx="500063" cy="142875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94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JABATAN (JOB)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PEKERJAAN (JOB)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lain,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85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472488" cy="5738812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sumber-sumber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: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1. </a:t>
            </a:r>
            <a:r>
              <a:rPr lang="en-US" sz="2800" dirty="0" err="1" smtClean="0"/>
              <a:t>Menyebarkan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kuisioner</a:t>
            </a:r>
            <a:r>
              <a:rPr lang="en-US" sz="2800" dirty="0" smtClean="0"/>
              <a:t> (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/</a:t>
            </a:r>
            <a:r>
              <a:rPr lang="en-US" sz="2800" dirty="0" err="1" smtClean="0"/>
              <a:t>angket</a:t>
            </a:r>
            <a:r>
              <a:rPr lang="en-US" sz="2800" dirty="0" smtClean="0"/>
              <a:t>)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2.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langsungnya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3.Melakukan </a:t>
            </a:r>
            <a:r>
              <a:rPr lang="en-US" sz="2800" dirty="0" err="1" smtClean="0"/>
              <a:t>pengamatan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harian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246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102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Kelembagaan</a:t>
            </a:r>
            <a:r>
              <a:rPr lang="en-US" dirty="0" smtClean="0"/>
              <a:t> (</a:t>
            </a:r>
            <a:r>
              <a:rPr lang="en-US" dirty="0" err="1" smtClean="0"/>
              <a:t>Organisasi</a:t>
            </a:r>
            <a:r>
              <a:rPr lang="en-US" dirty="0" smtClean="0"/>
              <a:t> Dan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) </a:t>
            </a:r>
          </a:p>
          <a:p>
            <a:pPr>
              <a:defRPr/>
            </a:pPr>
            <a:r>
              <a:rPr lang="en-US" dirty="0" smtClean="0"/>
              <a:t>a.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fi-FI" dirty="0" smtClean="0"/>
              <a:t>b. Penyempumaan organisasi yang sekarang </a:t>
            </a:r>
          </a:p>
          <a:p>
            <a:pPr>
              <a:defRPr/>
            </a:pPr>
            <a:r>
              <a:rPr lang="en-US" dirty="0" smtClean="0"/>
              <a:t>c.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02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Kepegawaian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a. </a:t>
            </a:r>
            <a:r>
              <a:rPr lang="en-US" dirty="0" err="1" smtClean="0"/>
              <a:t>Rekrutmen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/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fi-FI" dirty="0" smtClean="0"/>
              <a:t>b. Penilaian jabatan (Evaluasi jabatan) </a:t>
            </a:r>
          </a:p>
          <a:p>
            <a:pPr>
              <a:defRPr/>
            </a:pPr>
            <a:r>
              <a:rPr lang="en-US" dirty="0" smtClean="0"/>
              <a:t>c. </a:t>
            </a:r>
            <a:r>
              <a:rPr lang="en-US" dirty="0" err="1" smtClean="0"/>
              <a:t>Penyusunanjenjang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(Career Planning) </a:t>
            </a:r>
          </a:p>
          <a:p>
            <a:pPr>
              <a:defRPr/>
            </a:pPr>
            <a:r>
              <a:rPr lang="en-US" dirty="0" smtClean="0"/>
              <a:t>d. </a:t>
            </a:r>
            <a:r>
              <a:rPr lang="en-US" dirty="0" err="1" smtClean="0"/>
              <a:t>Mutasi</a:t>
            </a:r>
            <a:r>
              <a:rPr lang="en-US" dirty="0" smtClean="0"/>
              <a:t>/</a:t>
            </a:r>
            <a:r>
              <a:rPr lang="en-US" dirty="0" err="1" smtClean="0"/>
              <a:t>promosi</a:t>
            </a:r>
            <a:r>
              <a:rPr lang="en-US" dirty="0" smtClean="0"/>
              <a:t>/</a:t>
            </a:r>
            <a:r>
              <a:rPr lang="en-US" dirty="0" err="1" smtClean="0"/>
              <a:t>rotasi</a:t>
            </a:r>
            <a:r>
              <a:rPr lang="en-US" dirty="0" smtClean="0"/>
              <a:t> (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c) </a:t>
            </a:r>
          </a:p>
          <a:p>
            <a:pPr>
              <a:defRPr/>
            </a:pPr>
            <a:r>
              <a:rPr lang="en-US" dirty="0" smtClean="0"/>
              <a:t>e. Program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Ketatalaksanaan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a. Tata </a:t>
            </a:r>
            <a:r>
              <a:rPr lang="en-US" dirty="0" err="1" smtClean="0"/>
              <a:t>laksana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b. Tata </a:t>
            </a:r>
            <a:r>
              <a:rPr lang="en-US" dirty="0" err="1" smtClean="0"/>
              <a:t>kerja</a:t>
            </a:r>
            <a:r>
              <a:rPr lang="en-US" dirty="0" smtClean="0"/>
              <a:t>/</a:t>
            </a:r>
            <a:r>
              <a:rPr lang="en-US" dirty="0" err="1" smtClean="0"/>
              <a:t>prosedur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6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5113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Pentingnya penyusunan personalia?????????????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627784" y="1988840"/>
          <a:ext cx="626469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5348" name="Picture 4" descr="D:\Download Gambar Animasi Gratis untuk Presentasi Power Point Bagian 4 « Pabrik Animasi_files\j0178206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9250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56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Graphic spid="8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2.3.1.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(Job Description)  </a:t>
            </a:r>
          </a:p>
          <a:p>
            <a:pPr>
              <a:defRPr/>
            </a:pP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 yang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78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lkhtisar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29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6737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Pengawasan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lain. </a:t>
            </a:r>
          </a:p>
          <a:p>
            <a:pPr>
              <a:defRPr/>
            </a:pPr>
            <a:r>
              <a:rPr lang="sv-SE" dirty="0" smtClean="0"/>
              <a:t>Mesin, peralatan dan bahan-bahan yang digunakan </a:t>
            </a:r>
          </a:p>
          <a:p>
            <a:pPr>
              <a:defRPr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20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1025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minimal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menduduki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, agar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Uraian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smtClean="0"/>
              <a:t> </a:t>
            </a:r>
            <a:endParaRPr lang="en-US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400" dirty="0" err="1" smtClean="0"/>
              <a:t>Spesifikasi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</a:p>
          <a:p>
            <a:pPr>
              <a:defRPr/>
            </a:pPr>
            <a:r>
              <a:rPr lang="fi-FI" sz="2400" dirty="0" smtClean="0"/>
              <a:t>1. Persyaratan pendidikan, latihan dan pengalaman kerja </a:t>
            </a:r>
          </a:p>
          <a:p>
            <a:pPr>
              <a:defRPr/>
            </a:pPr>
            <a:r>
              <a:rPr lang="en-US" sz="2400" dirty="0" smtClean="0"/>
              <a:t>2.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3. </a:t>
            </a:r>
            <a:r>
              <a:rPr lang="en-US" sz="2400" dirty="0" err="1" smtClean="0"/>
              <a:t>Persyaratan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mental </a:t>
            </a:r>
          </a:p>
          <a:p>
            <a:pPr>
              <a:defRPr/>
            </a:pPr>
            <a:r>
              <a:rPr lang="fi-FI" sz="2400" dirty="0" smtClean="0"/>
              <a:t>4. Persyaratan umur dan jenis kelamin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8385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>
              <a:defRPr/>
            </a:pPr>
            <a:r>
              <a:rPr lang="sv-SE" sz="2400" dirty="0" smtClean="0"/>
              <a:t>Uraian Jabatan dan Spesifikasi Jabatan, sebagai hasil dari Analisa Jabatan mempunyai banyak manfaat, antara lain: </a:t>
            </a:r>
          </a:p>
          <a:p>
            <a:pPr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2.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standard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3.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rekrutmen</a:t>
            </a:r>
            <a:r>
              <a:rPr lang="en-US" sz="2400" dirty="0" smtClean="0"/>
              <a:t>,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4.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5.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6.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rnerencanakan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perubahan-perubahan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penyederhanaan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</a:p>
          <a:p>
            <a:pPr>
              <a:defRPr/>
            </a:pPr>
            <a:r>
              <a:rPr lang="en-US" sz="2400" dirty="0" smtClean="0"/>
              <a:t>7.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keselamatan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66841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800" dirty="0" smtClean="0">
                <a:solidFill>
                  <a:schemeClr val="bg1"/>
                </a:solidFill>
                <a:latin typeface="Broadway" pitchFamily="82" charset="0"/>
              </a:rPr>
              <a:t>METODE ANALISA JABATAN</a:t>
            </a:r>
            <a:endParaRPr lang="id-ID" sz="4800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3711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Pelaksanaan Analisis Jabatan</a:t>
            </a:r>
            <a:endParaRPr lang="en-GB" smtClean="0">
              <a:solidFill>
                <a:srgbClr val="000099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Pengumpulan informasi jabatan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dapat dilakukan dengan kegiatan :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1.	Mengidentifikasi jabatan yang akan dianalisis.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2.	Menentukan teknik pengumpulan informasi.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>
                <a:latin typeface="Verdana" pitchFamily="34" charset="0"/>
              </a:rPr>
              <a:t>3.	Menggunakan kuesioner.</a:t>
            </a:r>
            <a:endParaRPr lang="en-GB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49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41325" indent="-441325" eaLnBrk="1" hangingPunct="1"/>
            <a:r>
              <a:rPr lang="en-US" smtClean="0">
                <a:solidFill>
                  <a:srgbClr val="000099"/>
                </a:solidFill>
              </a:rPr>
              <a:t>1.Mengidentifikasi Jabatan yang Akan Dianalisis</a:t>
            </a:r>
            <a:endParaRPr lang="en-GB" smtClean="0">
              <a:solidFill>
                <a:srgbClr val="000099"/>
              </a:solidFill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Mengidentifikasi jabatan maksudnya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untuk mencari tahu jabatan-jabatan apa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yang ada di dalam suatu organisasi. Di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dalam perusahaan kecil, jabatan-jabatan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akan mudah diketahui sehingga bukan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merupakan suatu masalah, tetapi untuk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perusahaan besar hal ini menjadi rumit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karena terdapat jumlah jabatan yang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500" smtClean="0">
                <a:latin typeface="Verdana" pitchFamily="34" charset="0"/>
              </a:rPr>
              <a:t>sangat besar.</a:t>
            </a:r>
            <a:endParaRPr lang="en-GB" sz="250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z="3600" smtClean="0">
                <a:solidFill>
                  <a:schemeClr val="bg1"/>
                </a:solidFill>
              </a:rPr>
              <a:t>PENYUSUNAN PERSONALIA</a:t>
            </a: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Penarikan</a:t>
            </a:r>
          </a:p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Penempatan</a:t>
            </a:r>
          </a:p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Pemberian Latihan</a:t>
            </a:r>
          </a:p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Pengembangan Anggota Organisasi</a:t>
            </a:r>
          </a:p>
        </p:txBody>
      </p:sp>
    </p:spTree>
    <p:extLst>
      <p:ext uri="{BB962C8B-B14F-4D97-AF65-F5344CB8AC3E}">
        <p14:creationId xmlns:p14="http://schemas.microsoft.com/office/powerpoint/2010/main" val="146495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PROSES PENYUSUNAN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PERSONALIA</a:t>
            </a:r>
          </a:p>
        </p:txBody>
      </p:sp>
      <p:sp>
        <p:nvSpPr>
          <p:cNvPr id="187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LINGKUNGAN INTERNAL</a:t>
            </a:r>
          </a:p>
          <a:p>
            <a:pPr eaLnBrk="1" hangingPunct="1">
              <a:buFont typeface="Arial" charset="0"/>
              <a:buNone/>
            </a:pPr>
            <a:r>
              <a:rPr lang="id-ID" smtClean="0">
                <a:solidFill>
                  <a:schemeClr val="bg1"/>
                </a:solidFill>
              </a:rPr>
              <a:t>Yang terdiri dari unsur-unsur di dalam organisasi</a:t>
            </a:r>
          </a:p>
          <a:p>
            <a:pPr eaLnBrk="1" hangingPunct="1"/>
            <a:endParaRPr lang="id-ID" smtClean="0">
              <a:solidFill>
                <a:schemeClr val="bg1"/>
              </a:solidFill>
            </a:endParaRPr>
          </a:p>
          <a:p>
            <a:pPr eaLnBrk="1" hangingPunct="1"/>
            <a:r>
              <a:rPr lang="id-ID" smtClean="0">
                <a:solidFill>
                  <a:schemeClr val="bg1"/>
                </a:solidFill>
              </a:rPr>
              <a:t>LINGKUNGAN EKTERNAL </a:t>
            </a:r>
          </a:p>
          <a:p>
            <a:pPr eaLnBrk="1" hangingPunct="1">
              <a:buFont typeface="Arial" charset="0"/>
              <a:buNone/>
            </a:pPr>
            <a:r>
              <a:rPr lang="id-ID" smtClean="0">
                <a:solidFill>
                  <a:schemeClr val="bg1"/>
                </a:solidFill>
              </a:rPr>
              <a:t>Yang meliputi seluruh faktor di luar organisasi baik secara langsung maupun tidak langsung</a:t>
            </a:r>
          </a:p>
          <a:p>
            <a:pPr eaLnBrk="1" hangingPunct="1">
              <a:buFont typeface="Arial" charset="0"/>
              <a:buNone/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6619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z="3600" smtClean="0">
                <a:solidFill>
                  <a:schemeClr val="bg1"/>
                </a:solidFill>
              </a:rPr>
              <a:t>PROSES PENYUSUNAN PERSONALIA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Perencanaan Sumber daya Manusia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Penarikan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Seleksi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Pengenalan dan Orientasi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Latihan dan Pengembangan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Penilaian Pelaksanaan Kerja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Pemberian Balas Jasa dan Penghargaan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bg1"/>
                </a:solidFill>
              </a:rPr>
              <a:t>Perencanaan dan Pengembangan Karier (promosi)</a:t>
            </a:r>
          </a:p>
        </p:txBody>
      </p:sp>
    </p:spTree>
    <p:extLst>
      <p:ext uri="{BB962C8B-B14F-4D97-AF65-F5344CB8AC3E}">
        <p14:creationId xmlns:p14="http://schemas.microsoft.com/office/powerpoint/2010/main" val="8401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15888"/>
            <a:ext cx="8510588" cy="107791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effectLst/>
              </a:rPr>
              <a:t>MACAM/JENIS PERSONALIA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125538"/>
            <a:ext cx="8540750" cy="44227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Sesuai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fungsi</a:t>
            </a:r>
            <a:r>
              <a:rPr lang="id-ID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id-ID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tenaga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dibagi</a:t>
            </a:r>
            <a:r>
              <a:rPr lang="en-US" sz="2400" dirty="0" smtClean="0">
                <a:solidFill>
                  <a:srgbClr val="FFFF00"/>
                </a:solidFill>
              </a:rPr>
              <a:t> 2 :</a:t>
            </a:r>
            <a:r>
              <a:rPr lang="id-ID" sz="2400" dirty="0" smtClean="0">
                <a:solidFill>
                  <a:srgbClr val="FFFF00"/>
                </a:solidFill>
              </a:rPr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FF00"/>
                </a:solidFill>
              </a:rPr>
              <a:t>      </a:t>
            </a:r>
            <a:r>
              <a:rPr lang="en-US" sz="2400" dirty="0" smtClean="0">
                <a:solidFill>
                  <a:srgbClr val="FFFF00"/>
                </a:solidFill>
              </a:rPr>
              <a:t>1. </a:t>
            </a:r>
            <a:r>
              <a:rPr lang="en-US" sz="2400" dirty="0" err="1" smtClean="0">
                <a:solidFill>
                  <a:srgbClr val="FFFF00"/>
                </a:solidFill>
              </a:rPr>
              <a:t>Tenaga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Eksekutif</a:t>
            </a:r>
            <a:r>
              <a:rPr lang="id-ID" sz="2400" dirty="0" smtClean="0">
                <a:solidFill>
                  <a:srgbClr val="FFFF00"/>
                </a:solidFill>
              </a:rPr>
              <a:t>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   2. </a:t>
            </a:r>
            <a:r>
              <a:rPr lang="en-US" sz="2400" dirty="0" err="1" smtClean="0">
                <a:solidFill>
                  <a:srgbClr val="FFFF00"/>
                </a:solidFill>
              </a:rPr>
              <a:t>Tenaga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Operatif</a:t>
            </a:r>
            <a:r>
              <a:rPr lang="id-ID" sz="2400" i="1" dirty="0" smtClean="0">
                <a:solidFill>
                  <a:srgbClr val="FFFF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rgbClr val="FFFF00"/>
                </a:solidFill>
              </a:rPr>
              <a:t>	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Eksekutif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Bertugas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mengambil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berbagai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keputusan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melaksanakan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fungsi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</a:rPr>
              <a:t>manajemen</a:t>
            </a:r>
            <a:r>
              <a:rPr lang="en-US" sz="2000" dirty="0" smtClean="0">
                <a:solidFill>
                  <a:srgbClr val="FFFF00"/>
                </a:solidFill>
              </a:rPr>
              <a:t> : </a:t>
            </a:r>
            <a:r>
              <a:rPr lang="en-US" sz="2000" i="1" dirty="0" smtClean="0">
                <a:solidFill>
                  <a:srgbClr val="FFFF00"/>
                </a:solidFill>
              </a:rPr>
              <a:t>Planning, Organizing, Actuating, Coordinating, Controlling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Merupakan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ahli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menguasai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manajemen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mempunyai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visi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misi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kedepan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Operatif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trampil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sesuai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bidangnya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Dibagi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keahliannya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dibagi</a:t>
            </a:r>
            <a:r>
              <a:rPr lang="en-US" sz="2000" dirty="0" smtClean="0">
                <a:solidFill>
                  <a:srgbClr val="FFFF00"/>
                </a:solidFill>
              </a:rPr>
              <a:t> 3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1. </a:t>
            </a: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trampil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(skilled </a:t>
            </a:r>
            <a:r>
              <a:rPr lang="en-US" sz="2000" i="1" dirty="0" err="1" smtClean="0">
                <a:solidFill>
                  <a:srgbClr val="FFFF00"/>
                </a:solidFill>
              </a:rPr>
              <a:t>labour</a:t>
            </a:r>
            <a:r>
              <a:rPr lang="en-US" sz="2000" i="1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2. </a:t>
            </a: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setengah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trampil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(Semi skilled </a:t>
            </a:r>
            <a:r>
              <a:rPr lang="en-US" sz="2000" i="1" dirty="0" err="1" smtClean="0">
                <a:solidFill>
                  <a:srgbClr val="FFFF00"/>
                </a:solidFill>
              </a:rPr>
              <a:t>labour</a:t>
            </a:r>
            <a:r>
              <a:rPr lang="en-US" sz="2000" i="1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3. </a:t>
            </a: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trampil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(unskilled </a:t>
            </a:r>
            <a:r>
              <a:rPr lang="en-US" sz="2000" i="1" dirty="0" err="1" smtClean="0">
                <a:solidFill>
                  <a:srgbClr val="FFFF00"/>
                </a:solidFill>
              </a:rPr>
              <a:t>labour</a:t>
            </a:r>
            <a:r>
              <a:rPr lang="en-US" sz="2000" i="1" dirty="0" smtClean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51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0171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effectLst/>
              </a:rPr>
              <a:t>SUMBER TENAGA KERJA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412875"/>
            <a:ext cx="8540750" cy="442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ECD1C4"/>
                </a:solidFill>
              </a:rPr>
              <a:t>Tenaga</a:t>
            </a:r>
            <a:r>
              <a:rPr lang="en-US" sz="2000" dirty="0" smtClean="0">
                <a:solidFill>
                  <a:srgbClr val="ECD1C4"/>
                </a:solidFill>
              </a:rPr>
              <a:t> </a:t>
            </a:r>
            <a:r>
              <a:rPr lang="en-US" sz="2000" dirty="0" err="1" smtClean="0">
                <a:solidFill>
                  <a:srgbClr val="ECD1C4"/>
                </a:solidFill>
              </a:rPr>
              <a:t>kerja</a:t>
            </a:r>
            <a:r>
              <a:rPr lang="en-US" sz="2000" dirty="0" smtClean="0">
                <a:solidFill>
                  <a:srgbClr val="ECD1C4"/>
                </a:solidFill>
              </a:rPr>
              <a:t> </a:t>
            </a:r>
            <a:r>
              <a:rPr lang="en-US" sz="2000" dirty="0" smtClean="0">
                <a:solidFill>
                  <a:srgbClr val="ECD1C4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rgbClr val="ECD1C4"/>
                </a:solidFill>
                <a:sym typeface="Wingdings" pitchFamily="2" charset="2"/>
              </a:rPr>
              <a:t>dapat</a:t>
            </a:r>
            <a:r>
              <a:rPr lang="en-US" sz="2000" dirty="0" smtClean="0">
                <a:solidFill>
                  <a:srgbClr val="ECD1C4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ECD1C4"/>
                </a:solidFill>
                <a:sym typeface="Wingdings" pitchFamily="2" charset="2"/>
              </a:rPr>
              <a:t>diperoleh</a:t>
            </a:r>
            <a:r>
              <a:rPr lang="en-US" sz="2000" dirty="0" smtClean="0">
                <a:solidFill>
                  <a:srgbClr val="ECD1C4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ECD1C4"/>
                </a:solidFill>
                <a:sym typeface="Wingdings" pitchFamily="2" charset="2"/>
              </a:rPr>
              <a:t>dari</a:t>
            </a:r>
            <a:r>
              <a:rPr lang="en-US" sz="2000" dirty="0" smtClean="0">
                <a:solidFill>
                  <a:srgbClr val="ECD1C4"/>
                </a:solidFill>
                <a:sym typeface="Wingdings" pitchFamily="2" charset="2"/>
              </a:rPr>
              <a:t> :</a:t>
            </a:r>
            <a:endParaRPr lang="en-US" sz="2000" dirty="0" smtClean="0">
              <a:solidFill>
                <a:srgbClr val="ECD1C4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           a.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id-ID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id-ID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promosi</a:t>
            </a:r>
            <a:r>
              <a:rPr lang="en-US" sz="2000" dirty="0" smtClean="0">
                <a:solidFill>
                  <a:srgbClr val="FFFF00"/>
                </a:solidFill>
              </a:rPr>
              <a:t>, transfer job</a:t>
            </a:r>
            <a:r>
              <a:rPr lang="id-ID" sz="2000" dirty="0" smtClean="0"/>
              <a:t> 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           b. </a:t>
            </a:r>
            <a:r>
              <a:rPr lang="en-US" sz="2000" dirty="0" err="1" smtClean="0"/>
              <a:t>Relasi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kualifikasi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sdh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diketahui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           c.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id-ID" sz="2000" dirty="0" smtClean="0">
                <a:solidFill>
                  <a:srgbClr val="00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FFFF00"/>
                </a:solidFill>
              </a:rPr>
              <a:t> 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	          </a:t>
            </a:r>
            <a:r>
              <a:rPr lang="en-US" sz="2000" dirty="0" err="1" smtClean="0">
                <a:solidFill>
                  <a:srgbClr val="FFFF00"/>
                </a:solidFill>
              </a:rPr>
              <a:t>bertugas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menyalurkan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tenaga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kerja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id-ID" sz="2000" dirty="0" smtClean="0">
                <a:solidFill>
                  <a:srgbClr val="FFFF00"/>
                </a:solidFill>
              </a:rPr>
              <a:t> 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                  d.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id-ID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id-ID" sz="2000" dirty="0" smtClean="0">
                <a:solidFill>
                  <a:srgbClr val="FFFF00"/>
                </a:solidFill>
              </a:rPr>
              <a:t> pe</a:t>
            </a:r>
            <a:r>
              <a:rPr lang="en-US" sz="2000" dirty="0" smtClean="0">
                <a:solidFill>
                  <a:srgbClr val="FFFF00"/>
                </a:solidFill>
              </a:rPr>
              <a:t>r</a:t>
            </a:r>
            <a:r>
              <a:rPr lang="id-ID" sz="2000" dirty="0" smtClean="0">
                <a:solidFill>
                  <a:srgbClr val="FFFF00"/>
                </a:solidFill>
              </a:rPr>
              <a:t>min</a:t>
            </a:r>
            <a:r>
              <a:rPr lang="en-US" sz="2000" dirty="0" err="1" smtClean="0">
                <a:solidFill>
                  <a:srgbClr val="FFFF00"/>
                </a:solidFill>
              </a:rPr>
              <a:t>taan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langsung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lembaga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		      e.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rgbClr val="FFFF00"/>
                </a:solidFill>
                <a:sym typeface="Wingdings" pitchFamily="2" charset="2"/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sym typeface="Wingdings" pitchFamily="2" charset="2"/>
              </a:rPr>
              <a:t>memasang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sym typeface="Wingdings" pitchFamily="2" charset="2"/>
              </a:rPr>
              <a:t>iklan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00"/>
              </a:solidFill>
            </a:endParaRP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468313" y="1844675"/>
            <a:ext cx="0" cy="338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468313" y="2492375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468313" y="31416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0471" name="Line 7"/>
          <p:cNvSpPr>
            <a:spLocks noChangeShapeType="1"/>
          </p:cNvSpPr>
          <p:nvPr/>
        </p:nvSpPr>
        <p:spPr bwMode="auto">
          <a:xfrm>
            <a:off x="468313" y="37163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>
            <a:off x="468313" y="5229225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468313" y="46529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1509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Proses Penyusunan Personalia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11188" y="1700213"/>
            <a:ext cx="7848600" cy="4537075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Perencanaan SDM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Penentuan jabatan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Penentuan spesifikasi jabatan (job disc) 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 ------------- 7an &amp; rencana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-------------- keb personalia keseluruhan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-------------- jmlh personalia skrg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-------------- keb personalia bersih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/>
                </a:solidFill>
                <a:latin typeface="Comic Sans MS" pitchFamily="66" charset="0"/>
              </a:rPr>
              <a:t>Penetapan program kegiatan</a:t>
            </a:r>
          </a:p>
        </p:txBody>
      </p:sp>
    </p:spTree>
    <p:extLst>
      <p:ext uri="{BB962C8B-B14F-4D97-AF65-F5344CB8AC3E}">
        <p14:creationId xmlns:p14="http://schemas.microsoft.com/office/powerpoint/2010/main" val="1610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6" grpId="0" build="p" animBg="1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1265</Words>
  <Application>Microsoft Office PowerPoint</Application>
  <PresentationFormat>On-screen Show (4:3)</PresentationFormat>
  <Paragraphs>274</Paragraphs>
  <Slides>37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Textured</vt:lpstr>
      <vt:lpstr>1_Office Theme</vt:lpstr>
      <vt:lpstr>6_Office Theme</vt:lpstr>
      <vt:lpstr>Metro</vt:lpstr>
      <vt:lpstr>Ocean</vt:lpstr>
      <vt:lpstr>Echo</vt:lpstr>
      <vt:lpstr>2_Office Theme</vt:lpstr>
      <vt:lpstr>Cascade</vt:lpstr>
      <vt:lpstr>Clouds</vt:lpstr>
      <vt:lpstr>1_Echo</vt:lpstr>
      <vt:lpstr>PERSONALIA PERUSAHAAN</vt:lpstr>
      <vt:lpstr>Definisi penyusunan personalia</vt:lpstr>
      <vt:lpstr>Pentingnya penyusunan personalia?????????????</vt:lpstr>
      <vt:lpstr>PENYUSUNAN PERSONALIA</vt:lpstr>
      <vt:lpstr>PROSES PENYUSUNAN PERSONALIA</vt:lpstr>
      <vt:lpstr>PROSES PENYUSUNAN PERSONALIA</vt:lpstr>
      <vt:lpstr>MACAM/JENIS PERSONALIA</vt:lpstr>
      <vt:lpstr>SUMBER TENAGA KERJA</vt:lpstr>
      <vt:lpstr>Proses Penyusunan Personalia</vt:lpstr>
      <vt:lpstr>PERENCANAAN SDM</vt:lpstr>
      <vt:lpstr>Fungsi Operasional Personalia</vt:lpstr>
      <vt:lpstr>Penentuan jabatan dalam organisasi perusahaan</vt:lpstr>
      <vt:lpstr>PowerPoint Presentation</vt:lpstr>
      <vt:lpstr>Apa yang dimaksud dgn Analisis Jabatan?</vt:lpstr>
      <vt:lpstr>Pengertian Analisis Jabatan</vt:lpstr>
      <vt:lpstr>Alasan Pelaksanaan Analisis Jabatan</vt:lpstr>
      <vt:lpstr>Analisa Jabatan  </vt:lpstr>
      <vt:lpstr>PowerPoint Presentation</vt:lpstr>
      <vt:lpstr>PowerPoint Presentation</vt:lpstr>
      <vt:lpstr>PowerPoint Presentation</vt:lpstr>
      <vt:lpstr>PowerPoint Presentation</vt:lpstr>
      <vt:lpstr>ANALISA JABATAN</vt:lpstr>
      <vt:lpstr>Apa Manfaat Analisis Jabatan?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ANALISA JABATAN</vt:lpstr>
      <vt:lpstr>Pelaksanaan Analisis Jabatan</vt:lpstr>
      <vt:lpstr>1.Mengidentifikasi Jabatan yang Akan Dianalisis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PERSONALIA PERUSAHAAN</dc:title>
  <dc:creator>Sony</dc:creator>
  <cp:lastModifiedBy>Sony</cp:lastModifiedBy>
  <cp:revision>1</cp:revision>
  <dcterms:created xsi:type="dcterms:W3CDTF">2017-04-06T09:36:55Z</dcterms:created>
  <dcterms:modified xsi:type="dcterms:W3CDTF">2017-04-06T09:37:48Z</dcterms:modified>
</cp:coreProperties>
</file>