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0"/>
  </p:notesMasterIdLst>
  <p:handoutMasterIdLst>
    <p:handoutMasterId r:id="rId21"/>
  </p:handoutMasterIdLst>
  <p:sldIdLst>
    <p:sldId id="257" r:id="rId2"/>
    <p:sldId id="307" r:id="rId3"/>
    <p:sldId id="320" r:id="rId4"/>
    <p:sldId id="335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36" r:id="rId13"/>
    <p:sldId id="337" r:id="rId14"/>
    <p:sldId id="338" r:id="rId15"/>
    <p:sldId id="339" r:id="rId16"/>
    <p:sldId id="340" r:id="rId17"/>
    <p:sldId id="328" r:id="rId18"/>
    <p:sldId id="32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2625"/>
    <a:srgbClr val="FFCC00"/>
    <a:srgbClr val="CC3300"/>
    <a:srgbClr val="C4E4E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12Pebr'08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C63A77-7908-4D97-B77F-0249B011C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12Pebr'08</a:t>
            </a:r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BFC123-F3F2-4C87-8F6E-24B3E8DCE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12Pebr'08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FC123-F3F2-4C87-8F6E-24B3E8DCE23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4410082-E849-4D61-B6DA-FEB4AD678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16938-1D7F-4357-AE63-CA3A01896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13B40-8800-4267-9C8D-760065917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C5981-42A4-47AA-92D9-04A986529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6CD6A-77A4-4C96-A826-F52DD2E7D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5366EC-9975-4E9A-9682-C838FAC64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71EB2-7150-4995-9207-C0F34347F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0017A1-4F33-4CCB-BC9B-F0CDF630D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F94F-2CC0-44B3-BB4A-0B91F622C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D717B-A5AE-4F9B-AC70-25C6F565A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7139F6-9D81-43F0-B8E0-7CF46E6A6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F1D808A-536C-4EC0-A2EC-9F2AB24A8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0F58ACF-2685-450F-B942-8F9206686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3" r:id="rId2"/>
    <p:sldLayoutId id="2147483750" r:id="rId3"/>
    <p:sldLayoutId id="2147483744" r:id="rId4"/>
    <p:sldLayoutId id="2147483751" r:id="rId5"/>
    <p:sldLayoutId id="2147483745" r:id="rId6"/>
    <p:sldLayoutId id="2147483746" r:id="rId7"/>
    <p:sldLayoutId id="2147483752" r:id="rId8"/>
    <p:sldLayoutId id="2147483753" r:id="rId9"/>
    <p:sldLayoutId id="2147483747" r:id="rId10"/>
    <p:sldLayoutId id="2147483748" r:id="rId11"/>
    <p:sldLayoutId id="2147483754" r:id="rId12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A4E00A7-A76F-46F3-B00C-0C1039A80B5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311275" y="1557338"/>
            <a:ext cx="62468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KARAKTER KEWIRAUSAHAAN</a:t>
            </a:r>
            <a:endParaRPr lang="en-US" sz="4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1044575" y="3763963"/>
            <a:ext cx="6840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2800" b="1" dirty="0" err="1" smtClean="0">
                <a:latin typeface="Comic Sans MS" pitchFamily="66" charset="0"/>
              </a:rPr>
              <a:t>Shanti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Emawati</a:t>
            </a:r>
            <a:r>
              <a:rPr lang="en-US" sz="2800" b="1" dirty="0" smtClean="0">
                <a:latin typeface="Comic Sans MS" pitchFamily="66" charset="0"/>
              </a:rPr>
              <a:t>, </a:t>
            </a:r>
            <a:r>
              <a:rPr lang="en-US" sz="2800" b="1" dirty="0" err="1" smtClean="0">
                <a:latin typeface="Comic Sans MS" pitchFamily="66" charset="0"/>
              </a:rPr>
              <a:t>SPt.</a:t>
            </a:r>
            <a:r>
              <a:rPr lang="en-US" sz="2800" b="1" dirty="0" smtClean="0">
                <a:latin typeface="Comic Sans MS" pitchFamily="66" charset="0"/>
              </a:rPr>
              <a:t>, MP.</a:t>
            </a:r>
            <a:endParaRPr lang="en-US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B2003AD-E783-4261-BF4F-CF5462085BC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558209"/>
            <a:ext cx="8429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</a:rPr>
              <a:t>5. </a:t>
            </a:r>
            <a:r>
              <a:rPr lang="id-ID" sz="3200" b="1" dirty="0" smtClean="0">
                <a:solidFill>
                  <a:srgbClr val="002060"/>
                </a:solidFill>
                <a:latin typeface="Garamond" pitchFamily="18" charset="0"/>
              </a:rPr>
              <a:t>Motif </a:t>
            </a:r>
            <a:r>
              <a:rPr lang="id-ID" sz="3200" b="1" dirty="0">
                <a:solidFill>
                  <a:srgbClr val="002060"/>
                </a:solidFill>
                <a:latin typeface="Garamond" pitchFamily="18" charset="0"/>
              </a:rPr>
              <a:t>Berprestasi Tinggi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57188" y="1785938"/>
            <a:ext cx="84296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400" dirty="0">
                <a:latin typeface="Garamond" pitchFamily="18" charset="0"/>
              </a:rPr>
              <a:t>Motif berprestasi ialah suatu nilai sosial </a:t>
            </a:r>
            <a:r>
              <a:rPr lang="id-ID" sz="2400" dirty="0" smtClean="0">
                <a:latin typeface="Garamond" pitchFamily="18" charset="0"/>
              </a:rPr>
              <a:t>yang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menekankan </a:t>
            </a:r>
            <a:r>
              <a:rPr lang="id-ID" sz="2400" dirty="0">
                <a:latin typeface="Garamond" pitchFamily="18" charset="0"/>
              </a:rPr>
              <a:t>pada hasrat untuk mencapai yang terbaik guna mencapai kepuasan </a:t>
            </a:r>
            <a:r>
              <a:rPr lang="id-ID" sz="2400" dirty="0" smtClean="0">
                <a:latin typeface="Garamond" pitchFamily="18" charset="0"/>
              </a:rPr>
              <a:t>secara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pribadi</a:t>
            </a:r>
            <a:r>
              <a:rPr lang="id-ID" sz="2400" dirty="0">
                <a:latin typeface="Garamond" pitchFamily="18" charset="0"/>
              </a:rPr>
              <a:t>. Faktor dasarnya adalah kebutuhan yang harus dipenuhi.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Seperti </a:t>
            </a:r>
            <a:r>
              <a:rPr lang="id-ID" sz="2400" dirty="0">
                <a:latin typeface="Garamond" pitchFamily="18" charset="0"/>
              </a:rPr>
              <a:t>yang </a:t>
            </a:r>
            <a:r>
              <a:rPr lang="id-ID" sz="2400" dirty="0" smtClean="0">
                <a:latin typeface="Garamond" pitchFamily="18" charset="0"/>
              </a:rPr>
              <a:t>dikemukakan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oleh </a:t>
            </a:r>
            <a:r>
              <a:rPr lang="id-ID" sz="2400" dirty="0">
                <a:latin typeface="Garamond" pitchFamily="18" charset="0"/>
              </a:rPr>
              <a:t>Maslow (1934) tentang teori motivasi yang dipengaruhi oleh tingkatan </a:t>
            </a:r>
            <a:r>
              <a:rPr lang="id-ID" sz="2400" dirty="0" smtClean="0">
                <a:latin typeface="Garamond" pitchFamily="18" charset="0"/>
              </a:rPr>
              <a:t>kebutuhan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kebutuhan</a:t>
            </a:r>
            <a:r>
              <a:rPr lang="id-ID" sz="2400" dirty="0">
                <a:latin typeface="Garamond" pitchFamily="18" charset="0"/>
              </a:rPr>
              <a:t>, sesuai dengan tingkatan </a:t>
            </a:r>
            <a:r>
              <a:rPr lang="id-ID" sz="2400" dirty="0" smtClean="0">
                <a:latin typeface="Garamond" pitchFamily="18" charset="0"/>
              </a:rPr>
              <a:t>pemuasannya</a:t>
            </a:r>
            <a:r>
              <a:rPr lang="en-US" sz="2400" dirty="0" smtClean="0">
                <a:latin typeface="Garamond" pitchFamily="18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400" dirty="0">
                <a:latin typeface="Garamond" pitchFamily="18" charset="0"/>
              </a:rPr>
              <a:t>Kebutuhan berprestasi wirausaha terlihat dalam bentuk tindakan untuk </a:t>
            </a:r>
            <a:r>
              <a:rPr lang="id-ID" sz="2400" dirty="0" smtClean="0">
                <a:latin typeface="Garamond" pitchFamily="18" charset="0"/>
              </a:rPr>
              <a:t>melakukan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sesuatu </a:t>
            </a:r>
            <a:r>
              <a:rPr lang="id-ID" sz="2400" dirty="0">
                <a:latin typeface="Garamond" pitchFamily="18" charset="0"/>
              </a:rPr>
              <a:t>yang lebih baik dan lebih efisien dibandingkan sebelumnya.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3487804-285D-44CA-ADAA-932DD737D0A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357188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6. </a:t>
            </a:r>
            <a:r>
              <a:rPr lang="id-ID" sz="3600" b="1" dirty="0" smtClean="0">
                <a:solidFill>
                  <a:srgbClr val="002060"/>
                </a:solidFill>
                <a:latin typeface="Garamond" pitchFamily="18" charset="0"/>
              </a:rPr>
              <a:t>Selalu Perspektif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57188" y="1428750"/>
            <a:ext cx="8429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endParaRPr lang="en-US" sz="2400" dirty="0">
              <a:latin typeface="Garamond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7188" y="1655754"/>
            <a:ext cx="84296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Seorang wirausahawan hendaknya seorang yang mampu menatap masa dengan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dengan lebih optimis. Melihat ke depan dengan berfikir dan berusaha.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Usaha memanfaatkan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peluang dengan penuh perhitungan. Orang yang berorientasi ke masa depan adalah orang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yang memiliki persepktif dan pandangan kemasa depan.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Pandangan yang jauh ke depan membuat wirausaha tidak cepat puas dengan karsa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dan karya yang sudah ada. Karena itu ia harus mempersiapkannya dengan mencari suatu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peluang.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3487804-285D-44CA-ADAA-932DD737D0A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357188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7.</a:t>
            </a:r>
            <a:r>
              <a:rPr lang="id-ID" sz="3600" b="1" dirty="0" smtClean="0">
                <a:solidFill>
                  <a:srgbClr val="002060"/>
                </a:solidFill>
                <a:latin typeface="Garamond" pitchFamily="18" charset="0"/>
              </a:rPr>
              <a:t>Memiliki Perilaku Inovatif Tinggi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57188" y="1428750"/>
            <a:ext cx="8429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endParaRPr lang="en-US" sz="2400" dirty="0">
              <a:latin typeface="Garamond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7188" y="1142984"/>
            <a:ext cx="842962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</a:rPr>
              <a:t>M</a:t>
            </a:r>
            <a:r>
              <a:rPr lang="id-ID" sz="2400" dirty="0" smtClean="0">
                <a:latin typeface="Garamond" pitchFamily="18" charset="0"/>
              </a:rPr>
              <a:t>asa lalu, masa kini, dan masa depan bertalian langsung dengan daya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s-ES" sz="2400" dirty="0" err="1" smtClean="0">
                <a:latin typeface="Garamond" pitchFamily="18" charset="0"/>
              </a:rPr>
              <a:t>imajinasi</a:t>
            </a:r>
            <a:r>
              <a:rPr lang="es-ES" sz="2400" dirty="0" smtClean="0">
                <a:latin typeface="Garamond" pitchFamily="18" charset="0"/>
              </a:rPr>
              <a:t> </a:t>
            </a:r>
            <a:r>
              <a:rPr lang="es-ES" sz="2400" dirty="0" err="1" smtClean="0">
                <a:latin typeface="Garamond" pitchFamily="18" charset="0"/>
              </a:rPr>
              <a:t>kita</a:t>
            </a:r>
            <a:r>
              <a:rPr lang="es-ES" sz="2400" dirty="0" smtClean="0">
                <a:latin typeface="Garamond" pitchFamily="18" charset="0"/>
              </a:rPr>
              <a:t>. Dan di </a:t>
            </a:r>
            <a:r>
              <a:rPr lang="es-ES" sz="2400" dirty="0" err="1" smtClean="0">
                <a:latin typeface="Garamond" pitchFamily="18" charset="0"/>
              </a:rPr>
              <a:t>dalam</a:t>
            </a:r>
            <a:r>
              <a:rPr lang="es-ES" sz="2400" dirty="0" smtClean="0">
                <a:latin typeface="Garamond" pitchFamily="18" charset="0"/>
              </a:rPr>
              <a:t> masa-masa </a:t>
            </a:r>
            <a:r>
              <a:rPr lang="es-ES" sz="2400" dirty="0" err="1" smtClean="0">
                <a:latin typeface="Garamond" pitchFamily="18" charset="0"/>
              </a:rPr>
              <a:t>itulah</a:t>
            </a:r>
            <a:r>
              <a:rPr lang="es-ES" sz="2400" dirty="0" smtClean="0">
                <a:latin typeface="Garamond" pitchFamily="18" charset="0"/>
              </a:rPr>
              <a:t> </a:t>
            </a:r>
            <a:r>
              <a:rPr lang="es-ES" sz="2400" dirty="0" err="1" smtClean="0">
                <a:latin typeface="Garamond" pitchFamily="18" charset="0"/>
              </a:rPr>
              <a:t>segala</a:t>
            </a:r>
            <a:r>
              <a:rPr lang="es-ES" sz="2400" dirty="0" smtClean="0">
                <a:latin typeface="Garamond" pitchFamily="18" charset="0"/>
              </a:rPr>
              <a:t> </a:t>
            </a:r>
            <a:r>
              <a:rPr lang="es-ES" sz="2400" dirty="0" err="1" smtClean="0">
                <a:latin typeface="Garamond" pitchFamily="18" charset="0"/>
              </a:rPr>
              <a:t>hambatan</a:t>
            </a:r>
            <a:r>
              <a:rPr lang="es-ES" sz="2400" dirty="0" smtClean="0">
                <a:latin typeface="Garamond" pitchFamily="18" charset="0"/>
              </a:rPr>
              <a:t> (</a:t>
            </a:r>
            <a:r>
              <a:rPr lang="es-ES" sz="2400" i="1" dirty="0" err="1" smtClean="0">
                <a:latin typeface="Garamond" pitchFamily="18" charset="0"/>
              </a:rPr>
              <a:t>obstacle</a:t>
            </a:r>
            <a:r>
              <a:rPr lang="es-ES" sz="2400" i="1" dirty="0" smtClean="0">
                <a:latin typeface="Garamond" pitchFamily="18" charset="0"/>
              </a:rPr>
              <a:t>), </a:t>
            </a:r>
            <a:r>
              <a:rPr lang="es-ES" sz="2400" i="1" dirty="0" err="1" smtClean="0">
                <a:latin typeface="Garamond" pitchFamily="18" charset="0"/>
              </a:rPr>
              <a:t>kesulitan</a:t>
            </a:r>
            <a:r>
              <a:rPr lang="es-ES" sz="2400" i="1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(</a:t>
            </a:r>
            <a:r>
              <a:rPr lang="id-ID" sz="2400" i="1" dirty="0" smtClean="0">
                <a:latin typeface="Garamond" pitchFamily="18" charset="0"/>
              </a:rPr>
              <a:t>hardship), dan kesenangan atau suka cita (very rewarding life) bercampur baur jadi satu.</a:t>
            </a:r>
            <a:r>
              <a:rPr lang="id-ID" sz="2400" dirty="0" smtClean="0">
                <a:latin typeface="Garamond" pitchFamily="18" charset="0"/>
              </a:rPr>
              <a:t>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</a:rPr>
              <a:t>S</a:t>
            </a:r>
            <a:r>
              <a:rPr lang="id-ID" sz="2400" dirty="0" smtClean="0">
                <a:latin typeface="Garamond" pitchFamily="18" charset="0"/>
              </a:rPr>
              <a:t>etiap orang memiliki cita-cita, impian, atau sekurangkurangnya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harapan untuk meningkatkan kualitas hidupnya sebagai manusia.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Hal ini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merupakan semacam "intuisi" yang mendorong manusia normal untuk bekerja dan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fi-FI" sz="2400" dirty="0" smtClean="0">
                <a:latin typeface="Garamond" pitchFamily="18" charset="0"/>
              </a:rPr>
              <a:t>berusaha. "Intuisi" ini berkaitan dengan salah satu potensi kemanusiaan, yakni daya </a:t>
            </a:r>
            <a:r>
              <a:rPr lang="id-ID" sz="2400" dirty="0" smtClean="0">
                <a:latin typeface="Garamond" pitchFamily="18" charset="0"/>
              </a:rPr>
              <a:t>imajinasi kreatif.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i-FI" sz="2400" dirty="0" smtClean="0">
                <a:latin typeface="Garamond" pitchFamily="18" charset="0"/>
              </a:rPr>
              <a:t>Karena manusia merupakan satu-satunya mahluk ciptaan Tuhan yang, antara lain, </a:t>
            </a:r>
            <a:r>
              <a:rPr lang="id-ID" sz="2400" dirty="0" smtClean="0">
                <a:latin typeface="Garamond" pitchFamily="18" charset="0"/>
              </a:rPr>
              <a:t>dianugerahi daya imajinasi kreatif, maka ia dapat menggunakannya untuk berpikir. Pikiran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itu dapat diarahkan ke masa lalu, masa kini, dan masa depan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3487804-285D-44CA-ADAA-932DD737D0A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357188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8.</a:t>
            </a:r>
            <a:r>
              <a:rPr lang="id-ID" sz="3600" b="1" dirty="0" smtClean="0">
                <a:solidFill>
                  <a:srgbClr val="002060"/>
                </a:solidFill>
                <a:latin typeface="Garamond" pitchFamily="18" charset="0"/>
              </a:rPr>
              <a:t> Selalu Mencari Peluang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57188" y="1428750"/>
            <a:ext cx="8429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endParaRPr lang="en-US" sz="2400" dirty="0">
              <a:latin typeface="Garamond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7188" y="1572174"/>
            <a:ext cx="84296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Esensi kewirausahaan yaitu tanggapan yang positif terhadap peluang untuk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s-ES" sz="2400" dirty="0" err="1" smtClean="0">
                <a:latin typeface="Garamond" pitchFamily="18" charset="0"/>
              </a:rPr>
              <a:t>memperoleh</a:t>
            </a:r>
            <a:r>
              <a:rPr lang="es-ES" sz="2400" dirty="0" smtClean="0">
                <a:latin typeface="Garamond" pitchFamily="18" charset="0"/>
              </a:rPr>
              <a:t> </a:t>
            </a:r>
            <a:r>
              <a:rPr lang="es-ES" sz="2400" dirty="0" err="1" smtClean="0">
                <a:latin typeface="Garamond" pitchFamily="18" charset="0"/>
              </a:rPr>
              <a:t>keuntungan</a:t>
            </a:r>
            <a:r>
              <a:rPr lang="es-ES" sz="2400" dirty="0" smtClean="0">
                <a:latin typeface="Garamond" pitchFamily="18" charset="0"/>
              </a:rPr>
              <a:t> </a:t>
            </a:r>
            <a:r>
              <a:rPr lang="es-ES" sz="2400" dirty="0" err="1" smtClean="0">
                <a:latin typeface="Garamond" pitchFamily="18" charset="0"/>
              </a:rPr>
              <a:t>untuk</a:t>
            </a:r>
            <a:r>
              <a:rPr lang="es-ES" sz="2400" dirty="0" smtClean="0">
                <a:latin typeface="Garamond" pitchFamily="18" charset="0"/>
              </a:rPr>
              <a:t> </a:t>
            </a:r>
            <a:r>
              <a:rPr lang="es-ES" sz="2400" dirty="0" err="1" smtClean="0">
                <a:latin typeface="Garamond" pitchFamily="18" charset="0"/>
              </a:rPr>
              <a:t>diri</a:t>
            </a:r>
            <a:r>
              <a:rPr lang="es-ES" sz="2400" dirty="0" smtClean="0">
                <a:latin typeface="Garamond" pitchFamily="18" charset="0"/>
              </a:rPr>
              <a:t> </a:t>
            </a:r>
            <a:r>
              <a:rPr lang="es-ES" sz="2400" dirty="0" err="1" smtClean="0">
                <a:latin typeface="Garamond" pitchFamily="18" charset="0"/>
              </a:rPr>
              <a:t>sendiri</a:t>
            </a:r>
            <a:r>
              <a:rPr lang="es-ES" sz="2400" dirty="0" smtClean="0">
                <a:latin typeface="Garamond" pitchFamily="18" charset="0"/>
              </a:rPr>
              <a:t> dan </a:t>
            </a:r>
            <a:r>
              <a:rPr lang="es-ES" sz="2400" dirty="0" err="1" smtClean="0">
                <a:latin typeface="Garamond" pitchFamily="18" charset="0"/>
              </a:rPr>
              <a:t>atau</a:t>
            </a:r>
            <a:r>
              <a:rPr lang="es-ES" sz="2400" dirty="0" smtClean="0">
                <a:latin typeface="Garamond" pitchFamily="18" charset="0"/>
              </a:rPr>
              <a:t> </a:t>
            </a:r>
            <a:r>
              <a:rPr lang="es-ES" sz="2400" dirty="0" err="1" smtClean="0">
                <a:latin typeface="Garamond" pitchFamily="18" charset="0"/>
              </a:rPr>
              <a:t>pelayanan</a:t>
            </a:r>
            <a:r>
              <a:rPr lang="es-ES" sz="2400" dirty="0" smtClean="0">
                <a:latin typeface="Garamond" pitchFamily="18" charset="0"/>
              </a:rPr>
              <a:t> yang </a:t>
            </a:r>
            <a:r>
              <a:rPr lang="es-ES" sz="2400" dirty="0" err="1" smtClean="0">
                <a:latin typeface="Garamond" pitchFamily="18" charset="0"/>
              </a:rPr>
              <a:t>lebih</a:t>
            </a:r>
            <a:r>
              <a:rPr lang="es-ES" sz="2400" dirty="0" smtClean="0">
                <a:latin typeface="Garamond" pitchFamily="18" charset="0"/>
              </a:rPr>
              <a:t> </a:t>
            </a:r>
            <a:r>
              <a:rPr lang="es-ES" sz="2400" dirty="0" err="1" smtClean="0">
                <a:latin typeface="Garamond" pitchFamily="18" charset="0"/>
              </a:rPr>
              <a:t>baik</a:t>
            </a:r>
            <a:r>
              <a:rPr lang="es-ES" sz="2400" dirty="0" smtClean="0">
                <a:latin typeface="Garamond" pitchFamily="18" charset="0"/>
              </a:rPr>
              <a:t> pada </a:t>
            </a:r>
            <a:r>
              <a:rPr lang="sv-SE" sz="2400" dirty="0" smtClean="0">
                <a:latin typeface="Garamond" pitchFamily="18" charset="0"/>
              </a:rPr>
              <a:t>pelanggan dan masyarakat, cara yang etis dan produktif untuk mencapai tujuan, serta sikap </a:t>
            </a:r>
            <a:r>
              <a:rPr lang="id-ID" sz="2400" dirty="0" smtClean="0">
                <a:latin typeface="Garamond" pitchFamily="18" charset="0"/>
              </a:rPr>
              <a:t>mental untuk merealisasikan tanggapan yang positif tersebut.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Pengertian itu juga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menampung wirausaha yang pengusaha, yang mengejar keuntungan secara etis serta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wirausaha yang bukan pengusaha, termasuk yang mengelola organisasi </a:t>
            </a:r>
            <a:r>
              <a:rPr lang="id-ID" sz="2400" i="1" dirty="0" smtClean="0">
                <a:latin typeface="Garamond" pitchFamily="18" charset="0"/>
              </a:rPr>
              <a:t>nirlaba yang</a:t>
            </a:r>
            <a:r>
              <a:rPr lang="en-US" sz="2400" i="1" dirty="0" smtClean="0">
                <a:latin typeface="Garamond" pitchFamily="18" charset="0"/>
              </a:rPr>
              <a:t> </a:t>
            </a:r>
            <a:r>
              <a:rPr lang="sv-SE" sz="2400" dirty="0" smtClean="0">
                <a:latin typeface="Garamond" pitchFamily="18" charset="0"/>
              </a:rPr>
              <a:t>bertujuan untuk memberikan pelayanan yang lebih baik bagi pelanggan/masyarakat.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3487804-285D-44CA-ADAA-932DD737D0A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214290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9.</a:t>
            </a:r>
            <a:r>
              <a:rPr lang="id-ID" sz="3600" b="1" dirty="0" smtClean="0">
                <a:solidFill>
                  <a:srgbClr val="002060"/>
                </a:solidFill>
                <a:latin typeface="Garamond" pitchFamily="18" charset="0"/>
              </a:rPr>
              <a:t> Memiliki Jiwa Kepemimpinan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57188" y="1428750"/>
            <a:ext cx="8429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endParaRPr lang="en-US" sz="2400" dirty="0">
              <a:latin typeface="Garamond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7188" y="857232"/>
            <a:ext cx="857253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Seorang wirausaha yang berhasil selalu memiliki </a:t>
            </a:r>
            <a:r>
              <a:rPr lang="en-US" sz="2400" dirty="0" err="1" smtClean="0">
                <a:latin typeface="Garamond" pitchFamily="18" charset="0"/>
              </a:rPr>
              <a:t>kemampuan</a:t>
            </a:r>
            <a:r>
              <a:rPr lang="id-ID" sz="2400" dirty="0" smtClean="0">
                <a:latin typeface="Garamond" pitchFamily="18" charset="0"/>
              </a:rPr>
              <a:t> kepemimpinan, kepeloporan dan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keteladanan</a:t>
            </a:r>
            <a:r>
              <a:rPr lang="en-US" sz="2400" dirty="0" smtClean="0">
                <a:latin typeface="Garamond" pitchFamily="18" charset="0"/>
              </a:rPr>
              <a:t> (</a:t>
            </a:r>
            <a:r>
              <a:rPr lang="id-ID" sz="2400" i="1" dirty="0" smtClean="0">
                <a:latin typeface="Garamond" pitchFamily="18" charset="0"/>
              </a:rPr>
              <a:t>Leadership</a:t>
            </a:r>
            <a:r>
              <a:rPr lang="en-US" sz="2400" i="1" dirty="0" smtClean="0">
                <a:latin typeface="Garamond" pitchFamily="18" charset="0"/>
              </a:rPr>
              <a:t> a</a:t>
            </a:r>
            <a:r>
              <a:rPr lang="id-ID" sz="2400" i="1" dirty="0" smtClean="0">
                <a:latin typeface="Garamond" pitchFamily="18" charset="0"/>
              </a:rPr>
              <a:t>bility</a:t>
            </a:r>
            <a:r>
              <a:rPr lang="id-ID" sz="2400" dirty="0" smtClean="0">
                <a:latin typeface="Garamond" pitchFamily="18" charset="0"/>
              </a:rPr>
              <a:t> </a:t>
            </a:r>
            <a:r>
              <a:rPr lang="en-US" sz="2400" dirty="0" smtClean="0">
                <a:latin typeface="Garamond" pitchFamily="18" charset="0"/>
              </a:rPr>
              <a:t>)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Wirausaha yang berhasil memiliki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kemampuan untuk menggunakan pengaruh tanpa kekuatan (power), seorang pemimpin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harus memiliki taktik mediator dan negotiator daripada diktaktor.</a:t>
            </a:r>
            <a:r>
              <a:rPr lang="fi-FI" sz="2400" dirty="0" smtClean="0">
                <a:latin typeface="Garamond" pitchFamily="18" charset="0"/>
              </a:rPr>
              <a:t> 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fi-FI" sz="2400" dirty="0" smtClean="0">
                <a:latin typeface="Garamond" pitchFamily="18" charset="0"/>
              </a:rPr>
              <a:t>Semangat, perilaku dan kemampuan wirausaha tentunya bervariasi satu sama lain </a:t>
            </a:r>
            <a:r>
              <a:rPr lang="id-ID" sz="2400" dirty="0" smtClean="0">
                <a:latin typeface="Garamond" pitchFamily="18" charset="0"/>
              </a:rPr>
              <a:t>dan atas dasar itu wirausaha dikelompokkan menjadi tiga tingkatan yaitu: </a:t>
            </a:r>
            <a:r>
              <a:rPr lang="id-ID" sz="2400" i="1" dirty="0" smtClean="0">
                <a:latin typeface="Garamond" pitchFamily="18" charset="0"/>
              </a:rPr>
              <a:t>Wirausaha andal,</a:t>
            </a:r>
            <a:r>
              <a:rPr lang="en-US" sz="2400" i="1" dirty="0" smtClean="0">
                <a:latin typeface="Garamond" pitchFamily="18" charset="0"/>
              </a:rPr>
              <a:t> </a:t>
            </a:r>
            <a:r>
              <a:rPr lang="id-ID" sz="2400" i="1" dirty="0" smtClean="0">
                <a:latin typeface="Garamond" pitchFamily="18" charset="0"/>
              </a:rPr>
              <a:t>Wirausaha tangguh, Wirausaha unggul. </a:t>
            </a:r>
            <a:endParaRPr lang="en-US" sz="2400" i="1" dirty="0" smtClean="0">
              <a:latin typeface="Garamond" pitchFamily="18" charset="0"/>
            </a:endParaRPr>
          </a:p>
          <a:p>
            <a:pPr marL="265113" indent="-265113">
              <a:buFont typeface="Arial" pitchFamily="34" charset="0"/>
              <a:buChar char="•"/>
            </a:pPr>
            <a:r>
              <a:rPr lang="id-ID" sz="2400" i="1" dirty="0" smtClean="0">
                <a:latin typeface="Garamond" pitchFamily="18" charset="0"/>
              </a:rPr>
              <a:t>Wirausaha yang perilaku dan kemampuannya lebih</a:t>
            </a:r>
            <a:r>
              <a:rPr lang="en-US" sz="2400" i="1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menonjol dalam memobilisasi sumber daya dan dana, serta mentransformasikannya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menjadi output dan memasarkannya secara efisien lazim disebut </a:t>
            </a:r>
            <a:r>
              <a:rPr lang="id-ID" sz="2400" i="1" dirty="0" smtClean="0">
                <a:latin typeface="Garamond" pitchFamily="18" charset="0"/>
              </a:rPr>
              <a:t>Administrative</a:t>
            </a:r>
            <a:r>
              <a:rPr lang="en-US" sz="2400" i="1" dirty="0" smtClean="0">
                <a:latin typeface="Garamond" pitchFamily="18" charset="0"/>
              </a:rPr>
              <a:t> </a:t>
            </a:r>
            <a:r>
              <a:rPr lang="id-ID" sz="2400" i="1" dirty="0" smtClean="0">
                <a:latin typeface="Garamond" pitchFamily="18" charset="0"/>
              </a:rPr>
              <a:t>Entrepreneur. </a:t>
            </a:r>
            <a:endParaRPr lang="en-US" sz="2400" i="1" dirty="0" smtClean="0">
              <a:latin typeface="Garamond" pitchFamily="18" charset="0"/>
            </a:endParaRPr>
          </a:p>
          <a:p>
            <a:pPr marL="265113" indent="-265113">
              <a:buFont typeface="Arial" pitchFamily="34" charset="0"/>
              <a:buChar char="•"/>
            </a:pPr>
            <a:r>
              <a:rPr lang="en-US" sz="2400" i="1" dirty="0" smtClean="0">
                <a:latin typeface="Garamond" pitchFamily="18" charset="0"/>
              </a:rPr>
              <a:t>W</a:t>
            </a:r>
            <a:r>
              <a:rPr lang="id-ID" sz="2400" i="1" dirty="0" smtClean="0">
                <a:latin typeface="Garamond" pitchFamily="18" charset="0"/>
              </a:rPr>
              <a:t>irausaha yang perilaku dan kemampuannya menonjol dalam</a:t>
            </a:r>
            <a:r>
              <a:rPr lang="id-ID" sz="2400" dirty="0" smtClean="0">
                <a:latin typeface="Garamond" pitchFamily="18" charset="0"/>
              </a:rPr>
              <a:t> kreativitas, inovasi serta mengantisipasi dan menghadapi resiko lazim disebut </a:t>
            </a:r>
            <a:r>
              <a:rPr lang="id-ID" sz="2400" i="1" dirty="0" smtClean="0">
                <a:latin typeface="Garamond" pitchFamily="18" charset="0"/>
              </a:rPr>
              <a:t>Innovative</a:t>
            </a:r>
            <a:r>
              <a:rPr lang="en-US" sz="2400" i="1" dirty="0" smtClean="0">
                <a:latin typeface="Garamond" pitchFamily="18" charset="0"/>
              </a:rPr>
              <a:t> </a:t>
            </a:r>
            <a:r>
              <a:rPr lang="id-ID" sz="2400" i="1" dirty="0" smtClean="0">
                <a:latin typeface="Garamond" pitchFamily="18" charset="0"/>
              </a:rPr>
              <a:t>Entrepreneur.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3487804-285D-44CA-ADAA-932DD737D0A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639529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10.</a:t>
            </a:r>
            <a:r>
              <a:rPr lang="id-ID" sz="3600" b="1" dirty="0" smtClean="0">
                <a:solidFill>
                  <a:srgbClr val="002060"/>
                </a:solidFill>
                <a:latin typeface="Garamond" pitchFamily="18" charset="0"/>
              </a:rPr>
              <a:t> Memiliki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Kemampuan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Manajerial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57188" y="1428750"/>
            <a:ext cx="8429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endParaRPr lang="en-US" sz="2400" dirty="0">
              <a:latin typeface="Garamond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7188" y="1631470"/>
            <a:ext cx="857253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Salah satu jiwa kewirausahaan yang harus dimiliki seorang wirausaha adalah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de-DE" sz="2400" dirty="0" smtClean="0">
                <a:latin typeface="Garamond" pitchFamily="18" charset="0"/>
              </a:rPr>
              <a:t>kemampuan untuk memanagerial usaha yang sedang digelutinya.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DE" sz="2400" dirty="0" smtClean="0">
                <a:latin typeface="Garamond" pitchFamily="18" charset="0"/>
              </a:rPr>
              <a:t>Seorang wirausaha harus </a:t>
            </a:r>
            <a:r>
              <a:rPr lang="fi-FI" sz="2400" dirty="0" smtClean="0">
                <a:latin typeface="Garamond" pitchFamily="18" charset="0"/>
              </a:rPr>
              <a:t>memiliki kemampuan perencanaan usaha, mengorganisasikan usaha, visualisasikan usaha, </a:t>
            </a:r>
            <a:r>
              <a:rPr lang="id-ID" sz="2400" dirty="0" smtClean="0">
                <a:latin typeface="Garamond" pitchFamily="18" charset="0"/>
              </a:rPr>
              <a:t>mengelola usaha dan sumber daya manusia, mengontrol usaha, maupun kemampuan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mengintergrasikan operasi perusahaanya</a:t>
            </a:r>
            <a:r>
              <a:rPr lang="en-US" sz="2400" dirty="0" smtClean="0">
                <a:latin typeface="Garamond" pitchFamily="18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</a:rPr>
              <a:t>K</a:t>
            </a:r>
            <a:r>
              <a:rPr lang="id-ID" sz="2400" dirty="0" smtClean="0">
                <a:latin typeface="Garamond" pitchFamily="18" charset="0"/>
              </a:rPr>
              <a:t>esemuanya itu adalah merupakan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kemampuan managerial yang wajib dimiliki dari seorang wirausaha, tanpa itu semua maka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bukan keberhasilan yang diperoleh tetapi kegagalan uasaha yang diperoleh.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3487804-285D-44CA-ADAA-932DD737D0A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214290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11.</a:t>
            </a:r>
            <a:r>
              <a:rPr lang="id-ID" sz="3600" b="1" dirty="0" smtClean="0">
                <a:solidFill>
                  <a:srgbClr val="002060"/>
                </a:solidFill>
                <a:latin typeface="Garamond" pitchFamily="18" charset="0"/>
              </a:rPr>
              <a:t> Memiliki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Ketrampilan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Personal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57188" y="1428750"/>
            <a:ext cx="8429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endParaRPr lang="en-US" sz="2400" dirty="0">
              <a:latin typeface="Garamond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7188" y="857232"/>
            <a:ext cx="857253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2400" dirty="0" smtClean="0">
                <a:latin typeface="Garamond" pitchFamily="18" charset="0"/>
              </a:rPr>
              <a:t>Bygrave menggambarkan wirausaha dengan konsep 10 D, yaitu :</a:t>
            </a:r>
          </a:p>
          <a:p>
            <a:pPr marL="354013" indent="-354013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Dream ; mempunyai visi terhadap masa depan dan mampu mewujudkannya</a:t>
            </a:r>
          </a:p>
          <a:p>
            <a:pPr marL="354013" indent="-354013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Decisiveness ; tidak bekerja lambat, membuat keputusan berdasar perhitungan yang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tepat.</a:t>
            </a:r>
          </a:p>
          <a:p>
            <a:pPr marL="354013" indent="-354013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Doers ; membuat keputusan dan melaksanakannya</a:t>
            </a:r>
          </a:p>
          <a:p>
            <a:pPr marL="354013" indent="-354013">
              <a:buFont typeface="+mj-lt"/>
              <a:buAutoNum type="arabicPeriod"/>
            </a:pPr>
            <a:r>
              <a:rPr lang="sv-SE" sz="2400" dirty="0" smtClean="0">
                <a:latin typeface="Garamond" pitchFamily="18" charset="0"/>
              </a:rPr>
              <a:t>Determination ; melaksanakan kegiatan dengan penuh perhatian</a:t>
            </a:r>
          </a:p>
          <a:p>
            <a:pPr marL="354013" indent="-354013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Dedication ; mempunyai dedikasi tinggi dalam berusaha</a:t>
            </a:r>
          </a:p>
          <a:p>
            <a:pPr marL="354013" indent="-354013">
              <a:buFont typeface="+mj-lt"/>
              <a:buAutoNum type="arabicPeriod"/>
            </a:pPr>
            <a:r>
              <a:rPr lang="fi-FI" sz="2400" dirty="0" smtClean="0">
                <a:latin typeface="Garamond" pitchFamily="18" charset="0"/>
              </a:rPr>
              <a:t>Devotion ; mencintai pekerjaan yang dimiliki</a:t>
            </a:r>
          </a:p>
          <a:p>
            <a:pPr marL="354013" indent="-354013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Details ; memperhatikan faktor-faktor kritis secara rinci</a:t>
            </a:r>
          </a:p>
          <a:p>
            <a:pPr marL="354013" indent="-354013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Destiny ; bertanggung jawab terhadap nasib dan tujuan yang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hendak dicapai</a:t>
            </a:r>
          </a:p>
          <a:p>
            <a:pPr marL="354013" indent="-354013">
              <a:buFont typeface="+mj-lt"/>
              <a:buAutoNum type="arabicPeriod"/>
            </a:pPr>
            <a:r>
              <a:rPr lang="sv-SE" sz="2400" dirty="0" smtClean="0">
                <a:latin typeface="Garamond" pitchFamily="18" charset="0"/>
              </a:rPr>
              <a:t>Dollars ; motivasi bukan hanya uang</a:t>
            </a:r>
          </a:p>
          <a:p>
            <a:pPr marL="354013" indent="-354013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Distribute ; mendistribusikan kepemilikannya terhadap orang yang dipercayai.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2529EEA-0FB9-4E7A-BEBB-E4AB54677B3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357188"/>
            <a:ext cx="8429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3600" b="1" dirty="0" smtClean="0">
                <a:latin typeface="Garamond" pitchFamily="18" charset="0"/>
              </a:rPr>
              <a:t>Buatlah Autobiografi</a:t>
            </a:r>
            <a:endParaRPr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57188" y="952103"/>
            <a:ext cx="842962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v-SE" sz="2400" dirty="0" smtClean="0">
                <a:latin typeface="Garamond" pitchFamily="18" charset="0"/>
              </a:rPr>
              <a:t>Tuliskan dalam bentuk esei berdasarkan kronologis </a:t>
            </a:r>
            <a:r>
              <a:rPr lang="pt-BR" sz="2400" dirty="0" smtClean="0">
                <a:latin typeface="Garamond" pitchFamily="18" charset="0"/>
              </a:rPr>
              <a:t>kejadiannya; mulai dari lahir, dididik dalam lingkungan keluarga, memasuki </a:t>
            </a:r>
            <a:r>
              <a:rPr lang="id-ID" sz="2400" dirty="0" smtClean="0">
                <a:latin typeface="Garamond" pitchFamily="18" charset="0"/>
              </a:rPr>
              <a:t>masa pendidikan formal, bergaul dengan masyarakat, dan seterusnya.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Usahakan tulisan sarat dengan pengalaman-pengalaman yang berkesan bagi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a</a:t>
            </a:r>
            <a:r>
              <a:rPr lang="en-US" sz="2400" dirty="0" err="1" smtClean="0">
                <a:latin typeface="Garamond" pitchFamily="18" charset="0"/>
              </a:rPr>
              <a:t>nda</a:t>
            </a:r>
            <a:r>
              <a:rPr lang="id-ID" sz="2400" dirty="0" smtClean="0">
                <a:latin typeface="Garamond" pitchFamily="18" charset="0"/>
              </a:rPr>
              <a:t> dan membentuk kepribadian hingga seperti saat ini.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err="1" smtClean="0">
                <a:latin typeface="Garamond" pitchFamily="18" charset="0"/>
              </a:rPr>
              <a:t>Mohon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identifikasi potensi seorang wirausahawan yang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ada pada diri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anda</a:t>
            </a:r>
            <a:r>
              <a:rPr lang="id-ID" sz="2400" dirty="0" smtClean="0">
                <a:latin typeface="Garamond" pitchFamily="18" charset="0"/>
              </a:rPr>
              <a:t> sesuai dengan karakter tersebut. Sampai sejauh mana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karakter wirausahawan potensial tersebut bersesuaian dengan karakter yang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dimiliki? Buat penilaiannya pada matriks kesesuaian berikut! Beri tanda (√)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pada kesesuaian karakter yang Anda miliki dengan karakter wirausahawan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potensial!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1C57DC4-B134-4F12-BA89-C0D6C468EA0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357188"/>
            <a:ext cx="8429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3600" b="1" dirty="0" smtClean="0">
                <a:latin typeface="Garamond" pitchFamily="18" charset="0"/>
              </a:rPr>
              <a:t>Tabel Kesesuaian Karakter</a:t>
            </a:r>
            <a:endParaRPr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7158" y="1185322"/>
          <a:ext cx="8429685" cy="4958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394"/>
                <a:gridCol w="2829068"/>
                <a:gridCol w="1000132"/>
                <a:gridCol w="1000132"/>
                <a:gridCol w="1143008"/>
                <a:gridCol w="857256"/>
                <a:gridCol w="928695"/>
              </a:tblGrid>
              <a:tr h="11199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 pitchFamily="18" charset="0"/>
                        </a:rPr>
                        <a:t>No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d-ID" sz="1800" b="1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Karakter Wirausahawan</a:t>
                      </a:r>
                    </a:p>
                    <a:p>
                      <a:pPr algn="ctr"/>
                      <a:r>
                        <a:rPr kumimoji="0" lang="id-ID" sz="1800" b="1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Potensial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b="1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Sama</a:t>
                      </a:r>
                    </a:p>
                    <a:p>
                      <a:r>
                        <a:rPr kumimoji="0" lang="id-ID" sz="1800" b="1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sekali</a:t>
                      </a:r>
                    </a:p>
                    <a:p>
                      <a:r>
                        <a:rPr kumimoji="0" lang="id-ID" sz="1800" b="1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Tidak</a:t>
                      </a:r>
                    </a:p>
                    <a:p>
                      <a:r>
                        <a:rPr kumimoji="0" lang="id-ID" sz="1800" b="1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Sesuai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b="1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Kurang</a:t>
                      </a:r>
                    </a:p>
                    <a:p>
                      <a:r>
                        <a:rPr kumimoji="0" lang="id-ID" sz="1800" b="1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Sesuai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b="1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Mungkin</a:t>
                      </a:r>
                    </a:p>
                    <a:p>
                      <a:r>
                        <a:rPr kumimoji="0" lang="id-ID" sz="1800" b="1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Sesuai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d-ID" sz="1800" b="1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Sesuai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b="1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Sangat</a:t>
                      </a:r>
                    </a:p>
                    <a:p>
                      <a:r>
                        <a:rPr kumimoji="0" lang="id-ID" sz="1800" b="1" kern="1200" baseline="0" dirty="0" smtClean="0">
                          <a:solidFill>
                            <a:schemeClr val="lt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Sesuai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62826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itchFamily="18" charset="0"/>
                        </a:rPr>
                        <a:t>1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Percaya Diri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62826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itchFamily="18" charset="0"/>
                        </a:rPr>
                        <a:t>2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Berorientasi Tugas dan Hasil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62826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itchFamily="18" charset="0"/>
                        </a:rPr>
                        <a:t>3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Pengambil Resiko yang Wajar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62826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itchFamily="18" charset="0"/>
                        </a:rPr>
                        <a:t>4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Kepemimpinan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62826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itchFamily="18" charset="0"/>
                        </a:rPr>
                        <a:t>5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Keorisinilan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keaslian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)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62826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 pitchFamily="18" charset="0"/>
                        </a:rPr>
                        <a:t>6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Kesadaran arus waktu</a:t>
                      </a:r>
                      <a:endParaRPr lang="id-ID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1F5DA6F-4CEF-44B9-9486-080A3F77883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827088" y="571500"/>
            <a:ext cx="75612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Karakter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Wirausahawan</a:t>
            </a:r>
            <a:endParaRPr 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71500" y="1631950"/>
            <a:ext cx="821531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400" dirty="0">
                <a:latin typeface="Garamond" pitchFamily="18" charset="0"/>
              </a:rPr>
              <a:t>Menurut David (1996) karakteristik yang dimiliki oleh seorang wirausaha </a:t>
            </a:r>
            <a:r>
              <a:rPr lang="id-ID" sz="2400" dirty="0" smtClean="0">
                <a:latin typeface="Garamond" pitchFamily="18" charset="0"/>
              </a:rPr>
              <a:t>memenuhi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syarat- </a:t>
            </a:r>
            <a:r>
              <a:rPr lang="id-ID" sz="2400" dirty="0">
                <a:latin typeface="Garamond" pitchFamily="18" charset="0"/>
              </a:rPr>
              <a:t>syarat keunggulan bersaing bagi suatu perusahaan/organisasi, </a:t>
            </a:r>
            <a:r>
              <a:rPr lang="id-ID" sz="2400" dirty="0" smtClean="0">
                <a:latin typeface="Garamond" pitchFamily="18" charset="0"/>
              </a:rPr>
              <a:t>seperti</a:t>
            </a:r>
            <a:r>
              <a:rPr lang="en-US" sz="2400" dirty="0" smtClean="0">
                <a:latin typeface="Garamond" pitchFamily="18" charset="0"/>
              </a:rPr>
              <a:t>:</a:t>
            </a:r>
            <a:r>
              <a:rPr lang="id-ID" sz="2400" dirty="0" smtClean="0">
                <a:latin typeface="Garamond" pitchFamily="18" charset="0"/>
              </a:rPr>
              <a:t>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</a:rPr>
              <a:t>I</a:t>
            </a:r>
            <a:r>
              <a:rPr lang="id-ID" sz="2400" dirty="0" smtClean="0">
                <a:latin typeface="Garamond" pitchFamily="18" charset="0"/>
              </a:rPr>
              <a:t>novatif,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kreatif</a:t>
            </a:r>
            <a:r>
              <a:rPr lang="id-ID" sz="2400" dirty="0">
                <a:latin typeface="Garamond" pitchFamily="18" charset="0"/>
              </a:rPr>
              <a:t>, adaptif, dinamik, kemampuan berintegrasi, kemampuan mengambil risiko </a:t>
            </a:r>
            <a:r>
              <a:rPr lang="id-ID" sz="2400" dirty="0" smtClean="0">
                <a:latin typeface="Garamond" pitchFamily="18" charset="0"/>
              </a:rPr>
              <a:t>atas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keputusan </a:t>
            </a:r>
            <a:r>
              <a:rPr lang="id-ID" sz="2400" dirty="0">
                <a:latin typeface="Garamond" pitchFamily="18" charset="0"/>
              </a:rPr>
              <a:t>yang dibuat, integritas, daya-juang, dan kode etik niscaya mewujudkan </a:t>
            </a:r>
            <a:r>
              <a:rPr lang="id-ID" sz="2400" dirty="0" smtClean="0">
                <a:latin typeface="Garamond" pitchFamily="18" charset="0"/>
              </a:rPr>
              <a:t>efektivitas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perusahaan/organisasi.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d-ID" sz="2400" dirty="0">
                <a:latin typeface="Garamond" pitchFamily="18" charset="0"/>
              </a:rPr>
              <a:t>Adapun menurut pendapat Bygrave (1996), karakter seorang wirausahawan </a:t>
            </a:r>
            <a:r>
              <a:rPr lang="id-ID" sz="2400" dirty="0" smtClean="0">
                <a:latin typeface="Garamond" pitchFamily="18" charset="0"/>
              </a:rPr>
              <a:t>adalah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irisan </a:t>
            </a:r>
            <a:r>
              <a:rPr lang="id-ID" sz="2400" dirty="0">
                <a:latin typeface="Garamond" pitchFamily="18" charset="0"/>
              </a:rPr>
              <a:t>dari berbagai sikap mental positif dan membutuhkan proses yang berasal dari </a:t>
            </a:r>
            <a:r>
              <a:rPr lang="id-ID" sz="2400" dirty="0" smtClean="0">
                <a:latin typeface="Garamond" pitchFamily="18" charset="0"/>
              </a:rPr>
              <a:t>internal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maupun </a:t>
            </a:r>
            <a:r>
              <a:rPr lang="id-ID" sz="2400" dirty="0">
                <a:latin typeface="Garamond" pitchFamily="18" charset="0"/>
              </a:rPr>
              <a:t>eksternal sebagaimana ditampilkan pada gambar 1 dan 2.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C82897A-2D89-43D7-A3FB-91782D84E9C6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830" y="1357298"/>
            <a:ext cx="784857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42910" y="353777"/>
            <a:ext cx="80010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3600" b="1" dirty="0" smtClean="0">
                <a:latin typeface="Garamond" pitchFamily="18" charset="0"/>
              </a:rPr>
              <a:t>Faktor-faktor </a:t>
            </a:r>
            <a:r>
              <a:rPr lang="id-ID" sz="3600" b="1" dirty="0">
                <a:latin typeface="Garamond" pitchFamily="18" charset="0"/>
              </a:rPr>
              <a:t>pembentuk </a:t>
            </a:r>
            <a:r>
              <a:rPr lang="en-US" sz="3600" b="1" dirty="0" smtClean="0">
                <a:latin typeface="Garamond" pitchFamily="18" charset="0"/>
              </a:rPr>
              <a:t>W</a:t>
            </a:r>
            <a:r>
              <a:rPr lang="id-ID" sz="3600" b="1" dirty="0" smtClean="0">
                <a:latin typeface="Garamond" pitchFamily="18" charset="0"/>
              </a:rPr>
              <a:t>irausahawan</a:t>
            </a:r>
            <a:endParaRPr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C82897A-2D89-43D7-A3FB-91782D84E9C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0034" y="415333"/>
            <a:ext cx="8143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3200" b="1" dirty="0">
                <a:latin typeface="Garamond" pitchFamily="18" charset="0"/>
              </a:rPr>
              <a:t>Proses Pembentukan Karakter </a:t>
            </a:r>
            <a:r>
              <a:rPr lang="id-ID" sz="3200" b="1" dirty="0" smtClean="0">
                <a:latin typeface="Garamond" pitchFamily="18" charset="0"/>
              </a:rPr>
              <a:t>Wirausaha</a:t>
            </a:r>
            <a:r>
              <a:rPr lang="en-US" sz="3200" b="1" dirty="0" smtClean="0">
                <a:latin typeface="Garamond" pitchFamily="18" charset="0"/>
              </a:rPr>
              <a:t>wan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78581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7FC0061-7DB8-4E52-B7B7-3EB0B42C551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785786" y="142852"/>
            <a:ext cx="75612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Karakteristik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Wirausahawan</a:t>
            </a:r>
            <a:endParaRPr 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28596" y="928670"/>
            <a:ext cx="842965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id-ID" sz="2400" dirty="0">
                <a:latin typeface="Garamond" pitchFamily="18" charset="0"/>
              </a:rPr>
              <a:t>Selain ciri-ciri yang telah dikemukakan di awal, berikut ini akan dijelaskan secara </a:t>
            </a:r>
            <a:r>
              <a:rPr lang="id-ID" sz="2400" dirty="0" smtClean="0">
                <a:latin typeface="Garamond" pitchFamily="18" charset="0"/>
              </a:rPr>
              <a:t>lebih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mendalam </a:t>
            </a:r>
            <a:r>
              <a:rPr lang="id-ID" sz="2400" dirty="0">
                <a:latin typeface="Garamond" pitchFamily="18" charset="0"/>
              </a:rPr>
              <a:t>mengenai karakterisitik seorang wirausahawan yang disarikan dari </a:t>
            </a:r>
            <a:r>
              <a:rPr lang="id-ID" sz="2400" dirty="0" smtClean="0">
                <a:latin typeface="Garamond" pitchFamily="18" charset="0"/>
              </a:rPr>
              <a:t>berbagai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sumber</a:t>
            </a:r>
            <a:r>
              <a:rPr lang="id-ID" sz="2400" dirty="0">
                <a:latin typeface="Garamond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id-ID" sz="2400" dirty="0" smtClean="0">
                <a:latin typeface="Garamond" pitchFamily="18" charset="0"/>
              </a:rPr>
              <a:t>Memiliki </a:t>
            </a:r>
            <a:r>
              <a:rPr lang="id-ID" sz="2400" dirty="0">
                <a:latin typeface="Garamond" pitchFamily="18" charset="0"/>
              </a:rPr>
              <a:t>Kreatifitas </a:t>
            </a:r>
            <a:r>
              <a:rPr lang="id-ID" sz="2400" dirty="0" smtClean="0">
                <a:latin typeface="Garamond" pitchFamily="18" charset="0"/>
              </a:rPr>
              <a:t>Tinggi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eriod"/>
            </a:pPr>
            <a:r>
              <a:rPr lang="id-ID" sz="2400" dirty="0">
                <a:latin typeface="Garamond" pitchFamily="18" charset="0"/>
              </a:rPr>
              <a:t>Selalu Komitmen dalam Pekerjaan, Memiliki Etos Kerja dan Tanggung </a:t>
            </a:r>
            <a:r>
              <a:rPr lang="id-ID" sz="2400" dirty="0" smtClean="0">
                <a:latin typeface="Garamond" pitchFamily="18" charset="0"/>
              </a:rPr>
              <a:t>Jawab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eriod"/>
            </a:pPr>
            <a:r>
              <a:rPr lang="id-ID" sz="2400" dirty="0">
                <a:latin typeface="Garamond" pitchFamily="18" charset="0"/>
              </a:rPr>
              <a:t>Mandiri atau Tidak </a:t>
            </a:r>
            <a:r>
              <a:rPr lang="id-ID" sz="2400" dirty="0" smtClean="0">
                <a:latin typeface="Garamond" pitchFamily="18" charset="0"/>
              </a:rPr>
              <a:t>Ketergantungan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eriod"/>
            </a:pPr>
            <a:r>
              <a:rPr lang="id-ID" sz="2400" dirty="0">
                <a:latin typeface="Garamond" pitchFamily="18" charset="0"/>
              </a:rPr>
              <a:t>Berani Menghadapi </a:t>
            </a:r>
            <a:r>
              <a:rPr lang="id-ID" sz="2400" dirty="0" smtClean="0">
                <a:latin typeface="Garamond" pitchFamily="18" charset="0"/>
              </a:rPr>
              <a:t>Risiko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eriod"/>
            </a:pPr>
            <a:r>
              <a:rPr lang="id-ID" sz="2400" dirty="0">
                <a:latin typeface="Garamond" pitchFamily="18" charset="0"/>
              </a:rPr>
              <a:t>Motif Berprestasi </a:t>
            </a:r>
            <a:r>
              <a:rPr lang="id-ID" sz="2400" dirty="0" smtClean="0">
                <a:latin typeface="Garamond" pitchFamily="18" charset="0"/>
              </a:rPr>
              <a:t>Tinggi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eriod"/>
            </a:pPr>
            <a:r>
              <a:rPr lang="id-ID" sz="2400" dirty="0">
                <a:latin typeface="Garamond" pitchFamily="18" charset="0"/>
              </a:rPr>
              <a:t>Selalu </a:t>
            </a:r>
            <a:r>
              <a:rPr lang="id-ID" sz="2400" dirty="0" smtClean="0">
                <a:latin typeface="Garamond" pitchFamily="18" charset="0"/>
              </a:rPr>
              <a:t>Perspektif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eriod"/>
            </a:pPr>
            <a:r>
              <a:rPr lang="id-ID" sz="2400" dirty="0">
                <a:latin typeface="Garamond" pitchFamily="18" charset="0"/>
              </a:rPr>
              <a:t>Memiliki Perilaku Inovatif </a:t>
            </a:r>
            <a:r>
              <a:rPr lang="id-ID" sz="2400" dirty="0" smtClean="0">
                <a:latin typeface="Garamond" pitchFamily="18" charset="0"/>
              </a:rPr>
              <a:t>Tinggi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eriod"/>
            </a:pPr>
            <a:r>
              <a:rPr lang="id-ID" sz="2400" dirty="0">
                <a:latin typeface="Garamond" pitchFamily="18" charset="0"/>
              </a:rPr>
              <a:t>Selalu Mencari </a:t>
            </a:r>
            <a:r>
              <a:rPr lang="id-ID" sz="2400" dirty="0" smtClean="0">
                <a:latin typeface="Garamond" pitchFamily="18" charset="0"/>
              </a:rPr>
              <a:t>Peluang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eriod"/>
            </a:pPr>
            <a:r>
              <a:rPr lang="id-ID" sz="2400" dirty="0">
                <a:latin typeface="Garamond" pitchFamily="18" charset="0"/>
              </a:rPr>
              <a:t>Memiliki Jiwa </a:t>
            </a:r>
            <a:r>
              <a:rPr lang="id-ID" sz="2400" dirty="0" smtClean="0">
                <a:latin typeface="Garamond" pitchFamily="18" charset="0"/>
              </a:rPr>
              <a:t>Kepemimpinan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eriod"/>
            </a:pPr>
            <a:r>
              <a:rPr lang="id-ID" sz="2400" dirty="0">
                <a:latin typeface="Garamond" pitchFamily="18" charset="0"/>
              </a:rPr>
              <a:t>Memiliki Kemampuan </a:t>
            </a:r>
            <a:r>
              <a:rPr lang="id-ID" sz="2400" dirty="0" smtClean="0">
                <a:latin typeface="Garamond" pitchFamily="18" charset="0"/>
              </a:rPr>
              <a:t>Manajerial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eriod"/>
            </a:pPr>
            <a:r>
              <a:rPr lang="id-ID" sz="2400" dirty="0">
                <a:latin typeface="Garamond" pitchFamily="18" charset="0"/>
              </a:rPr>
              <a:t>Memiliki Kerampilan </a:t>
            </a:r>
            <a:r>
              <a:rPr lang="id-ID" sz="2400" dirty="0" smtClean="0">
                <a:latin typeface="Garamond" pitchFamily="18" charset="0"/>
              </a:rPr>
              <a:t>Personal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D8B3F0B-73FE-469D-B746-E11795F5C98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500034" y="285750"/>
            <a:ext cx="78883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1.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Memiliki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Kreatifitas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Tinggi</a:t>
            </a:r>
            <a:endParaRPr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500034" y="857232"/>
            <a:ext cx="821531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200" dirty="0">
                <a:latin typeface="Garamond" pitchFamily="18" charset="0"/>
              </a:rPr>
              <a:t>Menurut Teodore Levit, kreativitas adalah kemampuan untuk berfikir yang baru </a:t>
            </a:r>
            <a:r>
              <a:rPr lang="id-ID" sz="2200" dirty="0" smtClean="0">
                <a:latin typeface="Garamond" pitchFamily="18" charset="0"/>
              </a:rPr>
              <a:t>dan</a:t>
            </a:r>
            <a:r>
              <a:rPr lang="en-US" sz="2200" dirty="0" smtClean="0">
                <a:latin typeface="Garamond" pitchFamily="18" charset="0"/>
              </a:rPr>
              <a:t> </a:t>
            </a:r>
            <a:r>
              <a:rPr lang="id-ID" sz="2200" dirty="0" smtClean="0">
                <a:latin typeface="Garamond" pitchFamily="18" charset="0"/>
              </a:rPr>
              <a:t>berbeda</a:t>
            </a:r>
            <a:r>
              <a:rPr lang="id-ID" sz="2200" dirty="0">
                <a:latin typeface="Garamond" pitchFamily="18" charset="0"/>
              </a:rPr>
              <a:t>. Menurut Levit, kreativitas adalah berfikir sesuatu yang baru (</a:t>
            </a:r>
            <a:r>
              <a:rPr lang="id-ID" sz="2200" i="1" dirty="0">
                <a:latin typeface="Garamond" pitchFamily="18" charset="0"/>
              </a:rPr>
              <a:t>thinking new thing),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 smtClean="0">
                <a:latin typeface="Garamond" pitchFamily="18" charset="0"/>
              </a:rPr>
              <a:t>M</a:t>
            </a:r>
            <a:r>
              <a:rPr lang="id-ID" sz="2200" dirty="0" smtClean="0">
                <a:latin typeface="Garamond" pitchFamily="18" charset="0"/>
              </a:rPr>
              <a:t>enurutnya</a:t>
            </a:r>
            <a:r>
              <a:rPr lang="id-ID" sz="2200" dirty="0">
                <a:latin typeface="Garamond" pitchFamily="18" charset="0"/>
              </a:rPr>
              <a:t>, kewirausahaan adalah berfikir dan bertindak sesuatu </a:t>
            </a:r>
            <a:r>
              <a:rPr lang="id-ID" sz="2200" dirty="0" smtClean="0">
                <a:latin typeface="Garamond" pitchFamily="18" charset="0"/>
              </a:rPr>
              <a:t>yang</a:t>
            </a:r>
            <a:r>
              <a:rPr lang="en-US" sz="2200" dirty="0" smtClean="0">
                <a:latin typeface="Garamond" pitchFamily="18" charset="0"/>
              </a:rPr>
              <a:t> </a:t>
            </a:r>
            <a:r>
              <a:rPr lang="id-ID" sz="2200" dirty="0" smtClean="0">
                <a:latin typeface="Garamond" pitchFamily="18" charset="0"/>
              </a:rPr>
              <a:t>baru </a:t>
            </a:r>
            <a:r>
              <a:rPr lang="id-ID" sz="2200" dirty="0">
                <a:latin typeface="Garamond" pitchFamily="18" charset="0"/>
              </a:rPr>
              <a:t>atau berfikir sesuatu yang lama dengan cara-cara baru</a:t>
            </a:r>
            <a:r>
              <a:rPr lang="id-ID" sz="2200" dirty="0" smtClean="0">
                <a:latin typeface="Garamond" pitchFamily="18" charset="0"/>
              </a:rPr>
              <a:t>.</a:t>
            </a:r>
            <a:r>
              <a:rPr lang="id-ID" sz="2200" dirty="0">
                <a:latin typeface="Garamond" pitchFamily="18" charset="0"/>
              </a:rPr>
              <a:t> </a:t>
            </a:r>
            <a:endParaRPr lang="en-US" sz="2200" i="1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d-ID" sz="2200" dirty="0" smtClean="0">
                <a:latin typeface="Garamond" pitchFamily="18" charset="0"/>
              </a:rPr>
              <a:t>Inovasi </a:t>
            </a:r>
            <a:r>
              <a:rPr lang="id-ID" sz="2200" dirty="0">
                <a:latin typeface="Garamond" pitchFamily="18" charset="0"/>
              </a:rPr>
              <a:t>adalah kemampuan untuk </a:t>
            </a:r>
            <a:r>
              <a:rPr lang="id-ID" sz="2200" dirty="0" smtClean="0">
                <a:latin typeface="Garamond" pitchFamily="18" charset="0"/>
              </a:rPr>
              <a:t>menerapkan</a:t>
            </a:r>
            <a:r>
              <a:rPr lang="en-US" sz="2200" dirty="0" smtClean="0">
                <a:latin typeface="Garamond" pitchFamily="18" charset="0"/>
              </a:rPr>
              <a:t> </a:t>
            </a:r>
            <a:r>
              <a:rPr lang="sv-SE" sz="2200" dirty="0" smtClean="0">
                <a:latin typeface="Garamond" pitchFamily="18" charset="0"/>
              </a:rPr>
              <a:t>kreativitas </a:t>
            </a:r>
            <a:r>
              <a:rPr lang="sv-SE" sz="2200" dirty="0">
                <a:latin typeface="Garamond" pitchFamily="18" charset="0"/>
              </a:rPr>
              <a:t>dalam rangka memecahkan persolan-persolan dan peluang untuk </a:t>
            </a:r>
            <a:r>
              <a:rPr lang="sv-SE" sz="2200" dirty="0" smtClean="0">
                <a:latin typeface="Garamond" pitchFamily="18" charset="0"/>
              </a:rPr>
              <a:t>meningkatkan </a:t>
            </a:r>
            <a:r>
              <a:rPr lang="en-US" sz="2200" dirty="0" err="1" smtClean="0">
                <a:latin typeface="Garamond" pitchFamily="18" charset="0"/>
              </a:rPr>
              <a:t>dan</a:t>
            </a:r>
            <a:r>
              <a:rPr lang="en-US" sz="2200" dirty="0" smtClean="0">
                <a:latin typeface="Garamond" pitchFamily="18" charset="0"/>
              </a:rPr>
              <a:t> </a:t>
            </a:r>
            <a:r>
              <a:rPr lang="en-US" sz="2200" dirty="0" err="1">
                <a:latin typeface="Garamond" pitchFamily="18" charset="0"/>
              </a:rPr>
              <a:t>memperkaya</a:t>
            </a:r>
            <a:r>
              <a:rPr lang="en-US" sz="2200" dirty="0">
                <a:latin typeface="Garamond" pitchFamily="18" charset="0"/>
              </a:rPr>
              <a:t> </a:t>
            </a:r>
            <a:r>
              <a:rPr lang="en-US" sz="2200" dirty="0" err="1">
                <a:latin typeface="Garamond" pitchFamily="18" charset="0"/>
              </a:rPr>
              <a:t>kehidupan</a:t>
            </a:r>
            <a:r>
              <a:rPr lang="en-US" sz="2200" dirty="0">
                <a:latin typeface="Garamond" pitchFamily="18" charset="0"/>
              </a:rPr>
              <a:t> (</a:t>
            </a:r>
            <a:r>
              <a:rPr lang="en-US" sz="2200" i="1" dirty="0" err="1">
                <a:latin typeface="Garamond" pitchFamily="18" charset="0"/>
              </a:rPr>
              <a:t>inovation</a:t>
            </a:r>
            <a:r>
              <a:rPr lang="en-US" sz="2200" i="1" dirty="0">
                <a:latin typeface="Garamond" pitchFamily="18" charset="0"/>
              </a:rPr>
              <a:t> is the ability to apply creative solutions to </a:t>
            </a:r>
            <a:r>
              <a:rPr lang="en-US" sz="2200" i="1" dirty="0" smtClean="0">
                <a:latin typeface="Garamond" pitchFamily="18" charset="0"/>
              </a:rPr>
              <a:t>those problems </a:t>
            </a:r>
            <a:r>
              <a:rPr lang="en-US" sz="2200" i="1" dirty="0" err="1">
                <a:latin typeface="Garamond" pitchFamily="18" charset="0"/>
              </a:rPr>
              <a:t>ang</a:t>
            </a:r>
            <a:r>
              <a:rPr lang="en-US" sz="2200" i="1" dirty="0">
                <a:latin typeface="Garamond" pitchFamily="18" charset="0"/>
              </a:rPr>
              <a:t> opportunities to enhance or to enrich people’s </a:t>
            </a:r>
            <a:r>
              <a:rPr lang="en-US" sz="2200" i="1" dirty="0" smtClean="0">
                <a:latin typeface="Garamond" pitchFamily="18" charset="0"/>
              </a:rPr>
              <a:t>live)</a:t>
            </a:r>
            <a:endParaRPr lang="en-US" sz="2200" i="1" dirty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d-ID" sz="2200" dirty="0">
                <a:latin typeface="Garamond" pitchFamily="18" charset="0"/>
              </a:rPr>
              <a:t>Dari definisi diatas, kreativitas mengandung pengertian, yaitu: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>
                <a:latin typeface="Garamond" pitchFamily="18" charset="0"/>
              </a:rPr>
              <a:t>Kreativitas </a:t>
            </a:r>
            <a:r>
              <a:rPr lang="id-ID" sz="2200" dirty="0">
                <a:latin typeface="Garamond" pitchFamily="18" charset="0"/>
              </a:rPr>
              <a:t>adalah menciptakan sesuatu yang asalnya tidak ada.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>
                <a:latin typeface="Garamond" pitchFamily="18" charset="0"/>
              </a:rPr>
              <a:t>Hasil </a:t>
            </a:r>
            <a:r>
              <a:rPr lang="id-ID" sz="2200" dirty="0">
                <a:latin typeface="Garamond" pitchFamily="18" charset="0"/>
              </a:rPr>
              <a:t>kerjasama masa kini untuk memperbaiki masa lalu dengan cara baru.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Garamond" pitchFamily="18" charset="0"/>
              </a:rPr>
              <a:t>M</a:t>
            </a:r>
            <a:r>
              <a:rPr lang="id-ID" sz="2200" dirty="0" smtClean="0">
                <a:latin typeface="Garamond" pitchFamily="18" charset="0"/>
              </a:rPr>
              <a:t>enggantikan </a:t>
            </a:r>
            <a:r>
              <a:rPr lang="id-ID" sz="2200" dirty="0">
                <a:latin typeface="Garamond" pitchFamily="18" charset="0"/>
              </a:rPr>
              <a:t>sesuatu dengan sesuatu yang lebih sederhana dan lebih baik.</a:t>
            </a:r>
            <a:endParaRPr lang="en-US" sz="22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E2D4CFA-C9C8-4E5F-91EE-9A84F202FD9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827088" y="506413"/>
            <a:ext cx="75612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Garamond" pitchFamily="18" charset="0"/>
              </a:rPr>
              <a:t>2. </a:t>
            </a:r>
            <a:r>
              <a:rPr lang="id-ID" sz="2800" b="1" dirty="0" smtClean="0">
                <a:solidFill>
                  <a:srgbClr val="002060"/>
                </a:solidFill>
                <a:latin typeface="Garamond" pitchFamily="18" charset="0"/>
              </a:rPr>
              <a:t>Selalu </a:t>
            </a:r>
            <a:r>
              <a:rPr lang="id-ID" sz="2800" b="1" dirty="0">
                <a:solidFill>
                  <a:srgbClr val="002060"/>
                </a:solidFill>
                <a:latin typeface="Garamond" pitchFamily="18" charset="0"/>
              </a:rPr>
              <a:t>Komitmen dalam Pekerjaan, Memiliki Etos Kerja dan Tanggung Jawab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500063" y="1929364"/>
            <a:ext cx="82153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400" dirty="0">
                <a:latin typeface="Garamond" pitchFamily="18" charset="0"/>
              </a:rPr>
              <a:t>Seorang wirausaha harus memiliki jiwa komitmen dalam usahanya dan tekad </a:t>
            </a:r>
            <a:r>
              <a:rPr lang="id-ID" sz="2400" dirty="0" smtClean="0">
                <a:latin typeface="Garamond" pitchFamily="18" charset="0"/>
              </a:rPr>
              <a:t>yang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bulat </a:t>
            </a:r>
            <a:r>
              <a:rPr lang="id-ID" sz="2400" dirty="0">
                <a:latin typeface="Garamond" pitchFamily="18" charset="0"/>
              </a:rPr>
              <a:t>di dalam mencurahkan semua perhatianya pada usaha yang akan digelutinya</a:t>
            </a:r>
            <a:r>
              <a:rPr lang="id-ID" sz="2400" dirty="0" smtClean="0">
                <a:latin typeface="Garamond" pitchFamily="18" charset="0"/>
              </a:rPr>
              <a:t>,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memiliki tekad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yang </a:t>
            </a:r>
            <a:r>
              <a:rPr lang="en-US" sz="2400" dirty="0" err="1" smtClean="0">
                <a:latin typeface="Garamond" pitchFamily="18" charset="0"/>
              </a:rPr>
              <a:t>kuat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dalam mengembangkan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usahanya</a:t>
            </a:r>
            <a:r>
              <a:rPr lang="id-ID" sz="2400" dirty="0">
                <a:latin typeface="Garamond" pitchFamily="18" charset="0"/>
              </a:rPr>
              <a:t>, ia tidak setengah-setengah dalam </a:t>
            </a:r>
            <a:r>
              <a:rPr lang="id-ID" sz="2400" dirty="0" smtClean="0">
                <a:latin typeface="Garamond" pitchFamily="18" charset="0"/>
              </a:rPr>
              <a:t>berusaha</a:t>
            </a:r>
            <a:r>
              <a:rPr lang="en-US" sz="2400" dirty="0" smtClean="0">
                <a:latin typeface="Garamond" pitchFamily="18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400" dirty="0">
                <a:latin typeface="Garamond" pitchFamily="18" charset="0"/>
              </a:rPr>
              <a:t>Tanpa usaha </a:t>
            </a:r>
            <a:r>
              <a:rPr lang="id-ID" sz="2400" dirty="0" smtClean="0">
                <a:latin typeface="Garamond" pitchFamily="18" charset="0"/>
              </a:rPr>
              <a:t>yang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sungguh-sunguh </a:t>
            </a:r>
            <a:r>
              <a:rPr lang="id-ID" sz="2400" dirty="0">
                <a:latin typeface="Garamond" pitchFamily="18" charset="0"/>
              </a:rPr>
              <a:t>terhadap pekerjaan yang digelutinya maka wirausaha sehebat apapun </a:t>
            </a:r>
            <a:r>
              <a:rPr lang="id-ID" sz="2400" dirty="0" smtClean="0">
                <a:latin typeface="Garamond" pitchFamily="18" charset="0"/>
              </a:rPr>
              <a:t>pasti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menemui </a:t>
            </a:r>
            <a:r>
              <a:rPr lang="id-ID" sz="2400" dirty="0">
                <a:latin typeface="Garamond" pitchFamily="18" charset="0"/>
              </a:rPr>
              <a:t>jalan kegagalan dalam usahanya.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Oleh </a:t>
            </a:r>
            <a:r>
              <a:rPr lang="id-ID" sz="2400" dirty="0">
                <a:latin typeface="Garamond" pitchFamily="18" charset="0"/>
              </a:rPr>
              <a:t>karena itu penting sekali bagi </a:t>
            </a:r>
            <a:r>
              <a:rPr lang="id-ID" sz="2400" dirty="0" smtClean="0">
                <a:latin typeface="Garamond" pitchFamily="18" charset="0"/>
              </a:rPr>
              <a:t>seorang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wirausaha </a:t>
            </a:r>
            <a:r>
              <a:rPr lang="id-ID" sz="2400" dirty="0">
                <a:latin typeface="Garamond" pitchFamily="18" charset="0"/>
              </a:rPr>
              <a:t>untuk komit terhadap usaha dan pekerjaannya.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EDC64F5-24C8-4FC4-AF0D-0F69683A3C6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14282" y="701085"/>
            <a:ext cx="8429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</a:rPr>
              <a:t>3. </a:t>
            </a:r>
            <a:r>
              <a:rPr lang="id-ID" sz="3200" b="1" dirty="0" smtClean="0">
                <a:solidFill>
                  <a:srgbClr val="002060"/>
                </a:solidFill>
                <a:latin typeface="Garamond" pitchFamily="18" charset="0"/>
              </a:rPr>
              <a:t>Mandiri </a:t>
            </a:r>
            <a:r>
              <a:rPr lang="id-ID" sz="3200" b="1" dirty="0">
                <a:solidFill>
                  <a:srgbClr val="002060"/>
                </a:solidFill>
                <a:latin typeface="Garamond" pitchFamily="18" charset="0"/>
              </a:rPr>
              <a:t>atau Tidak Ketergantungan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00063" y="1620742"/>
            <a:ext cx="82153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</a:rPr>
              <a:t>S</a:t>
            </a:r>
            <a:r>
              <a:rPr lang="id-ID" sz="2400" dirty="0" smtClean="0">
                <a:latin typeface="Garamond" pitchFamily="18" charset="0"/>
              </a:rPr>
              <a:t>eorang </a:t>
            </a:r>
            <a:r>
              <a:rPr lang="id-ID" sz="2400" dirty="0">
                <a:latin typeface="Garamond" pitchFamily="18" charset="0"/>
              </a:rPr>
              <a:t>wirausaha harus mempunyai kemampuan kreatif didalam mengembangkangkan </a:t>
            </a:r>
            <a:r>
              <a:rPr lang="id-ID" sz="2400" dirty="0" smtClean="0">
                <a:latin typeface="Garamond" pitchFamily="18" charset="0"/>
              </a:rPr>
              <a:t>ide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dan pikiran</a:t>
            </a:r>
            <a:r>
              <a:rPr lang="en-US" sz="2400" dirty="0" smtClean="0">
                <a:latin typeface="Garamond" pitchFamily="18" charset="0"/>
              </a:rPr>
              <a:t>n</a:t>
            </a:r>
            <a:r>
              <a:rPr lang="id-ID" sz="2400" dirty="0" smtClean="0">
                <a:latin typeface="Garamond" pitchFamily="18" charset="0"/>
              </a:rPr>
              <a:t>ya </a:t>
            </a:r>
            <a:r>
              <a:rPr lang="id-ID" sz="2400" dirty="0">
                <a:latin typeface="Garamond" pitchFamily="18" charset="0"/>
              </a:rPr>
              <a:t>terutama didalam menciptakan peluang usaha didalam dirinya, dia </a:t>
            </a:r>
            <a:r>
              <a:rPr lang="id-ID" sz="2400" dirty="0" smtClean="0">
                <a:latin typeface="Garamond" pitchFamily="18" charset="0"/>
              </a:rPr>
              <a:t>dapat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mandiri </a:t>
            </a:r>
            <a:r>
              <a:rPr lang="id-ID" sz="2400" dirty="0">
                <a:latin typeface="Garamond" pitchFamily="18" charset="0"/>
              </a:rPr>
              <a:t>menjalankan usaha yang digelutinya tanpa harus bergantung pada orang </a:t>
            </a:r>
            <a:r>
              <a:rPr lang="id-ID" sz="2400" dirty="0" smtClean="0">
                <a:latin typeface="Garamond" pitchFamily="18" charset="0"/>
              </a:rPr>
              <a:t>lain</a:t>
            </a:r>
            <a:r>
              <a:rPr lang="en-US" sz="2400" dirty="0" smtClean="0">
                <a:latin typeface="Garamond" pitchFamily="18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49E550C-D497-45DA-A1B3-AF62037BBBF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629647"/>
            <a:ext cx="8429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</a:rPr>
              <a:t>4. </a:t>
            </a:r>
            <a:r>
              <a:rPr lang="id-ID" sz="3200" b="1" dirty="0" smtClean="0">
                <a:solidFill>
                  <a:srgbClr val="002060"/>
                </a:solidFill>
                <a:latin typeface="Garamond" pitchFamily="18" charset="0"/>
              </a:rPr>
              <a:t>Berani </a:t>
            </a:r>
            <a:r>
              <a:rPr lang="id-ID" sz="3200" b="1" dirty="0">
                <a:solidFill>
                  <a:srgbClr val="002060"/>
                </a:solidFill>
                <a:latin typeface="Garamond" pitchFamily="18" charset="0"/>
              </a:rPr>
              <a:t>Menghadapi Risiko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500063" y="1643050"/>
            <a:ext cx="82153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Wirausaha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dalam </a:t>
            </a:r>
            <a:r>
              <a:rPr lang="id-ID" sz="2400" dirty="0">
                <a:latin typeface="Garamond" pitchFamily="18" charset="0"/>
              </a:rPr>
              <a:t>mengambil tindakan hendaknya tidak didasari oleh spekulasi, melainkan </a:t>
            </a:r>
            <a:r>
              <a:rPr lang="id-ID" sz="2400" dirty="0" smtClean="0">
                <a:latin typeface="Garamond" pitchFamily="18" charset="0"/>
              </a:rPr>
              <a:t>perhitungan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yang </a:t>
            </a:r>
            <a:r>
              <a:rPr lang="id-ID" sz="2400" dirty="0">
                <a:latin typeface="Garamond" pitchFamily="18" charset="0"/>
              </a:rPr>
              <a:t>matang. Ia berani mengambil risiko terhadap pekerjaannya karena </a:t>
            </a:r>
            <a:r>
              <a:rPr lang="id-ID" sz="2400" dirty="0" smtClean="0">
                <a:latin typeface="Garamond" pitchFamily="18" charset="0"/>
              </a:rPr>
              <a:t>sudah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diperhitungkan</a:t>
            </a:r>
            <a:r>
              <a:rPr lang="id-ID" sz="2400" dirty="0">
                <a:latin typeface="Garamond" pitchFamily="18" charset="0"/>
              </a:rPr>
              <a:t>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Oleh </a:t>
            </a:r>
            <a:r>
              <a:rPr lang="id-ID" sz="2400" dirty="0">
                <a:latin typeface="Garamond" pitchFamily="18" charset="0"/>
              </a:rPr>
              <a:t>sebab itu, wirausaha selalu berani mengambil risiko yang moderat</a:t>
            </a:r>
            <a:r>
              <a:rPr lang="id-ID" sz="2400" dirty="0" smtClean="0">
                <a:latin typeface="Garamond" pitchFamily="18" charset="0"/>
              </a:rPr>
              <a:t>,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artinya </a:t>
            </a:r>
            <a:r>
              <a:rPr lang="id-ID" sz="2400" dirty="0">
                <a:latin typeface="Garamond" pitchFamily="18" charset="0"/>
              </a:rPr>
              <a:t>risiko yang diambil tidak terlalu tinggi dan tidak terlalu rendah</a:t>
            </a:r>
            <a:r>
              <a:rPr lang="id-ID" sz="2400" dirty="0" smtClean="0">
                <a:latin typeface="Garamond" pitchFamily="18" charset="0"/>
              </a:rPr>
              <a:t>.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i-FI" sz="2400" dirty="0">
                <a:latin typeface="Garamond" pitchFamily="18" charset="0"/>
              </a:rPr>
              <a:t>Kemauan dan kemampuan untuk mengambil risiko merupakan salah satu nilai </a:t>
            </a:r>
            <a:r>
              <a:rPr lang="fi-FI" sz="2400" dirty="0" smtClean="0">
                <a:latin typeface="Garamond" pitchFamily="18" charset="0"/>
              </a:rPr>
              <a:t>utama </a:t>
            </a:r>
            <a:r>
              <a:rPr lang="id-ID" sz="2400" dirty="0" smtClean="0">
                <a:latin typeface="Garamond" pitchFamily="18" charset="0"/>
              </a:rPr>
              <a:t>dalam </a:t>
            </a:r>
            <a:r>
              <a:rPr lang="id-ID" sz="2400" dirty="0">
                <a:latin typeface="Garamond" pitchFamily="18" charset="0"/>
              </a:rPr>
              <a:t>kewirausahaan.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d-ID" sz="2400" dirty="0" smtClean="0">
                <a:latin typeface="Garamond" pitchFamily="18" charset="0"/>
              </a:rPr>
              <a:t>Wirausaha </a:t>
            </a:r>
            <a:r>
              <a:rPr lang="id-ID" sz="2400" dirty="0">
                <a:latin typeface="Garamond" pitchFamily="18" charset="0"/>
              </a:rPr>
              <a:t>yang tidak mau mengambil risiko akan sukar memulai </a:t>
            </a:r>
            <a:r>
              <a:rPr lang="id-ID" sz="2400" dirty="0" smtClean="0">
                <a:latin typeface="Garamond" pitchFamily="18" charset="0"/>
              </a:rPr>
              <a:t>atau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berinisiatif</a:t>
            </a:r>
            <a:r>
              <a:rPr lang="id-ID" sz="2400" dirty="0">
                <a:latin typeface="Garamond" pitchFamily="18" charset="0"/>
              </a:rPr>
              <a:t>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3213</TotalTime>
  <Words>1409</Words>
  <Application>Microsoft Office PowerPoint</Application>
  <PresentationFormat>On-screen Show (4:3)</PresentationFormat>
  <Paragraphs>181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Deni</dc:creator>
  <cp:lastModifiedBy>iwan</cp:lastModifiedBy>
  <cp:revision>109</cp:revision>
  <dcterms:created xsi:type="dcterms:W3CDTF">2008-01-25T12:23:22Z</dcterms:created>
  <dcterms:modified xsi:type="dcterms:W3CDTF">2018-03-20T05:09:33Z</dcterms:modified>
</cp:coreProperties>
</file>