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D38553-33B2-4D59-A350-9A37F26333B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72EA95-6DD9-4622-9CD3-D932E93F3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371600"/>
            <a:ext cx="6172200" cy="1894362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DISKRIMINAN</a:t>
            </a:r>
            <a:r>
              <a:rPr lang="en-US" dirty="0" smtClean="0"/>
              <a:t> 2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7391400" cy="2286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Mukminati</a:t>
            </a:r>
            <a:r>
              <a:rPr lang="en-US" sz="3200" dirty="0" smtClean="0"/>
              <a:t> </a:t>
            </a:r>
            <a:r>
              <a:rPr lang="en-US" sz="3200" dirty="0" err="1" smtClean="0"/>
              <a:t>An’amallah</a:t>
            </a:r>
            <a:r>
              <a:rPr lang="en-US" sz="3200" dirty="0" smtClean="0"/>
              <a:t> K1311056</a:t>
            </a:r>
          </a:p>
          <a:p>
            <a:r>
              <a:rPr lang="en-US" sz="3200" dirty="0" smtClean="0"/>
              <a:t>Nike </a:t>
            </a:r>
            <a:r>
              <a:rPr lang="en-US" sz="3200" dirty="0" err="1" smtClean="0"/>
              <a:t>Putri</a:t>
            </a:r>
            <a:r>
              <a:rPr lang="en-US" sz="3200" dirty="0" smtClean="0"/>
              <a:t> W		    K1311057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n-NO" sz="2800" dirty="0" smtClean="0"/>
              <a:t>Karena diasumsikan bahwa populasi induk memiliki kovarian yang sama yaitu </a:t>
            </a:r>
            <a:r>
              <a:rPr lang="el-GR" sz="2800" i="1" dirty="0" smtClean="0"/>
              <a:t>Σ</a:t>
            </a:r>
            <a:r>
              <a:rPr lang="en-US" sz="2800" dirty="0" smtClean="0"/>
              <a:t> 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dirty="0" err="1" smtClean="0"/>
              <a:t>kovarian</a:t>
            </a:r>
            <a:r>
              <a:rPr lang="en-US" sz="2800" dirty="0" smtClean="0"/>
              <a:t>  </a:t>
            </a:r>
            <a:r>
              <a:rPr lang="en-US" sz="2800" i="1" dirty="0" smtClean="0"/>
              <a:t>S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dan</a:t>
            </a:r>
            <a:r>
              <a:rPr lang="en-US" sz="2800" i="1" dirty="0" smtClean="0"/>
              <a:t>  S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dapat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digabung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untuk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memperoleh</a:t>
            </a:r>
            <a:r>
              <a:rPr lang="en-US" sz="2800" i="1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dirty="0" err="1" smtClean="0"/>
              <a:t>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penduga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l-GR" sz="2800" i="1" dirty="0" smtClean="0"/>
              <a:t> Σ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rata-rata: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8269" t="56369" r="58494" b="31865"/>
          <a:stretch>
            <a:fillRect/>
          </a:stretch>
        </p:blipFill>
        <p:spPr bwMode="auto">
          <a:xfrm>
            <a:off x="1981200" y="4191000"/>
            <a:ext cx="411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fi-FI" sz="2800" dirty="0" smtClean="0"/>
              <a:t>dengan jalan merumuskan hipotesis berikut :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7468" t="40504" r="13782" b="38149"/>
          <a:stretch>
            <a:fillRect/>
          </a:stretch>
        </p:blipFill>
        <p:spPr bwMode="auto">
          <a:xfrm>
            <a:off x="685800" y="3352800"/>
            <a:ext cx="8077200" cy="303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statistic </a:t>
            </a:r>
            <a:r>
              <a:rPr lang="en-US" i="1" dirty="0" smtClean="0"/>
              <a:t>T</a:t>
            </a:r>
            <a:r>
              <a:rPr lang="en-US" i="1" baseline="30000" dirty="0" smtClean="0"/>
              <a:t>2</a:t>
            </a:r>
            <a:r>
              <a:rPr lang="en-US" i="1" dirty="0" smtClean="0"/>
              <a:t> -</a:t>
            </a:r>
            <a:r>
              <a:rPr lang="en-US" dirty="0" err="1" smtClean="0"/>
              <a:t>Hotelling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8269" t="72131" r="53045" b="15027"/>
          <a:stretch>
            <a:fillRect/>
          </a:stretch>
        </p:blipFill>
        <p:spPr bwMode="auto">
          <a:xfrm>
            <a:off x="2133600" y="3205162"/>
            <a:ext cx="55626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Selanjutnya</a:t>
            </a:r>
            <a:r>
              <a:rPr lang="en-US" sz="2800" dirty="0" smtClean="0"/>
              <a:t> </a:t>
            </a:r>
            <a:r>
              <a:rPr lang="en-US" sz="2800" dirty="0" err="1" smtClean="0"/>
              <a:t>besaran</a:t>
            </a:r>
            <a:r>
              <a:rPr lang="en-US" sz="2800" dirty="0" smtClean="0"/>
              <a:t> 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berdistribusi</a:t>
            </a:r>
            <a:r>
              <a:rPr lang="en-US" sz="2800" dirty="0" smtClean="0"/>
              <a:t> F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derajat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p, v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n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–p – 1 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25320" t="29573" r="49840" b="55366"/>
          <a:stretch>
            <a:fillRect/>
          </a:stretch>
        </p:blipFill>
        <p:spPr bwMode="auto">
          <a:xfrm>
            <a:off x="1066800" y="24384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5128" t="26268" r="12340" b="29132"/>
          <a:stretch>
            <a:fillRect/>
          </a:stretch>
        </p:blipFill>
        <p:spPr bwMode="auto">
          <a:xfrm>
            <a:off x="304800" y="16002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Johnson and </a:t>
            </a:r>
            <a:r>
              <a:rPr lang="en-US" dirty="0" err="1" smtClean="0"/>
              <a:t>Wichern</a:t>
            </a:r>
            <a:r>
              <a:rPr lang="en-US" dirty="0" smtClean="0"/>
              <a:t> </a:t>
            </a:r>
            <a:r>
              <a:rPr lang="en-US" dirty="0" smtClean="0"/>
              <a:t>(1982),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39904" t="39420" r="27724" b="46619"/>
          <a:stretch>
            <a:fillRect/>
          </a:stretch>
        </p:blipFill>
        <p:spPr bwMode="auto">
          <a:xfrm>
            <a:off x="1828800" y="2819400"/>
            <a:ext cx="510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didapat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Hotelling</a:t>
            </a:r>
            <a:r>
              <a:rPr lang="en-US" sz="2800" dirty="0" smtClean="0"/>
              <a:t> Trace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dan</a:t>
            </a:r>
            <a:r>
              <a:rPr lang="en-US" sz="2800" dirty="0" smtClean="0"/>
              <a:t>				</a:t>
            </a:r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rcRect l="18269" t="72131" r="53045" b="15027"/>
          <a:stretch>
            <a:fillRect/>
          </a:stretch>
        </p:blipFill>
        <p:spPr bwMode="auto">
          <a:xfrm>
            <a:off x="2209800" y="2743200"/>
            <a:ext cx="4724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 l="30769" t="24943" r="39744" b="68204"/>
          <a:stretch>
            <a:fillRect/>
          </a:stretch>
        </p:blipFill>
        <p:spPr bwMode="auto">
          <a:xfrm>
            <a:off x="1600200" y="449580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Ringkasan</a:t>
            </a:r>
            <a:r>
              <a:rPr lang="en-US" dirty="0" smtClean="0"/>
              <a:t> Step </a:t>
            </a:r>
            <a:r>
              <a:rPr lang="en-US" dirty="0" err="1" smtClean="0"/>
              <a:t>Pengerjaan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endParaRPr lang="en-US" sz="2800" dirty="0" smtClean="0"/>
          </a:p>
          <a:p>
            <a:r>
              <a:rPr lang="en-US" sz="2800" dirty="0" err="1" smtClean="0"/>
              <a:t>Tentukan</a:t>
            </a:r>
            <a:r>
              <a:rPr lang="en-US" sz="2800" dirty="0" smtClean="0"/>
              <a:t> Tingkat </a:t>
            </a:r>
            <a:r>
              <a:rPr lang="en-US" sz="2800" dirty="0" err="1" smtClean="0"/>
              <a:t>Signifikansi</a:t>
            </a:r>
            <a:endParaRPr lang="en-US" sz="2800" dirty="0" smtClean="0"/>
          </a:p>
          <a:p>
            <a:r>
              <a:rPr lang="en-US" sz="2800" dirty="0" err="1" smtClean="0"/>
              <a:t>Komputasi</a:t>
            </a:r>
            <a:r>
              <a:rPr lang="en-US" sz="2800" dirty="0" smtClean="0"/>
              <a:t> </a:t>
            </a:r>
            <a:r>
              <a:rPr lang="en-US" sz="2800" dirty="0" err="1" smtClean="0"/>
              <a:t>Uji</a:t>
            </a:r>
            <a:endParaRPr lang="en-US" sz="2800" dirty="0" smtClean="0"/>
          </a:p>
          <a:p>
            <a:pPr lvl="1"/>
            <a:r>
              <a:rPr lang="en-US" sz="2400" dirty="0" err="1" smtClean="0"/>
              <a:t>Mencari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1"/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Kovariansi</a:t>
            </a:r>
            <a:endParaRPr lang="en-US" sz="2400" dirty="0" smtClean="0"/>
          </a:p>
          <a:p>
            <a:pPr lvl="1"/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Kovariansi</a:t>
            </a:r>
            <a:r>
              <a:rPr lang="en-US" sz="2400" dirty="0" smtClean="0"/>
              <a:t> </a:t>
            </a:r>
            <a:r>
              <a:rPr lang="en-US" sz="2400" dirty="0" err="1" smtClean="0"/>
              <a:t>Gabungan</a:t>
            </a:r>
            <a:r>
              <a:rPr lang="en-US" sz="2400" dirty="0" smtClean="0"/>
              <a:t>, </a:t>
            </a:r>
            <a:r>
              <a:rPr lang="en-US" sz="2400" dirty="0" err="1" smtClean="0"/>
              <a:t>Inverskan</a:t>
            </a:r>
            <a:endParaRPr lang="en-US" sz="2400" dirty="0" smtClean="0"/>
          </a:p>
          <a:p>
            <a:pPr lvl="1"/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Hotelling</a:t>
            </a:r>
            <a:r>
              <a:rPr lang="en-US" sz="2400" dirty="0" smtClean="0"/>
              <a:t> Trace</a:t>
            </a:r>
          </a:p>
          <a:p>
            <a:pPr lvl="1"/>
            <a:r>
              <a:rPr lang="en-US" sz="2400" dirty="0" err="1" smtClean="0"/>
              <a:t>Mencari</a:t>
            </a:r>
            <a:r>
              <a:rPr lang="en-US" sz="2400" dirty="0" smtClean="0"/>
              <a:t> F </a:t>
            </a:r>
            <a:r>
              <a:rPr lang="en-US" sz="2400" dirty="0" err="1" smtClean="0"/>
              <a:t>obs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Hotelling</a:t>
            </a:r>
            <a:r>
              <a:rPr lang="en-US" sz="2400" dirty="0" smtClean="0"/>
              <a:t> Trace</a:t>
            </a:r>
          </a:p>
          <a:p>
            <a:r>
              <a:rPr lang="en-US" sz="2800" dirty="0" err="1" smtClean="0"/>
              <a:t>Menentukan</a:t>
            </a:r>
            <a:r>
              <a:rPr lang="en-US" sz="2800" dirty="0" smtClean="0"/>
              <a:t> DK</a:t>
            </a:r>
          </a:p>
          <a:p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Uji</a:t>
            </a:r>
            <a:endParaRPr lang="en-US" sz="2800" dirty="0" smtClean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Menurut</a:t>
            </a:r>
            <a:r>
              <a:rPr lang="en-US" dirty="0"/>
              <a:t> Johnson and </a:t>
            </a:r>
            <a:r>
              <a:rPr lang="en-US" dirty="0" err="1"/>
              <a:t>Wichern</a:t>
            </a:r>
            <a:r>
              <a:rPr lang="en-US" dirty="0"/>
              <a:t> (</a:t>
            </a:r>
            <a:r>
              <a:rPr lang="en-US" dirty="0" smtClean="0"/>
              <a:t>1982),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diskriminan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diskriminan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lain,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diskriminan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mengklasifikasikan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Diskriminan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dependen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1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2.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model </a:t>
            </a:r>
            <a:r>
              <a:rPr lang="en-US" dirty="0" err="1"/>
              <a:t>diskriminan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.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terminology </a:t>
            </a:r>
            <a:r>
              <a:rPr lang="en-US" dirty="0" err="1"/>
              <a:t>spss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1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2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danSampel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Sejumlah</a:t>
            </a:r>
            <a:r>
              <a:rPr lang="en-US" dirty="0"/>
              <a:t> p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berdistribusi</a:t>
            </a:r>
            <a:r>
              <a:rPr lang="en-US" dirty="0"/>
              <a:t> normal.</a:t>
            </a:r>
          </a:p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ragam-peragam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pxp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.</a:t>
            </a:r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data yang outlier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Diskriminan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D =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diskriminan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 =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X = </a:t>
            </a:r>
            <a:r>
              <a:rPr lang="en-US" dirty="0" err="1" smtClean="0"/>
              <a:t>prediktor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independent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7949" t="50089" r="48558" b="42247"/>
          <a:stretch>
            <a:fillRect/>
          </a:stretch>
        </p:blipFill>
        <p:spPr bwMode="auto">
          <a:xfrm>
            <a:off x="685800" y="1752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Diskriminan</a:t>
            </a:r>
            <a:r>
              <a:rPr lang="en-US" dirty="0" smtClean="0"/>
              <a:t> 2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. Dari </a:t>
            </a:r>
            <a:r>
              <a:rPr lang="en-US" dirty="0" err="1" smtClean="0"/>
              <a:t>populasi</a:t>
            </a:r>
            <a:r>
              <a:rPr lang="en-US" dirty="0" smtClean="0"/>
              <a:t> 1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 </a:t>
            </a:r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mempelajari</a:t>
            </a:r>
            <a:r>
              <a:rPr lang="en-US" i="1" dirty="0" smtClean="0"/>
              <a:t> p </a:t>
            </a:r>
            <a:r>
              <a:rPr lang="en-US" i="1" dirty="0" err="1" smtClean="0"/>
              <a:t>buah</a:t>
            </a:r>
            <a:r>
              <a:rPr lang="en-US" i="1" dirty="0" smtClean="0"/>
              <a:t> </a:t>
            </a:r>
            <a:r>
              <a:rPr lang="en-US" i="1" dirty="0" err="1" smtClean="0"/>
              <a:t>sifat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contoh</a:t>
            </a:r>
            <a:r>
              <a:rPr lang="en-US" i="1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 </a:t>
            </a:r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populasi</a:t>
            </a:r>
            <a:r>
              <a:rPr lang="en-US" i="1" dirty="0" smtClean="0"/>
              <a:t> 2 </a:t>
            </a:r>
            <a:r>
              <a:rPr lang="en-US" i="1" dirty="0" err="1" smtClean="0"/>
              <a:t>serta</a:t>
            </a:r>
            <a:r>
              <a:rPr lang="en-US" i="1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p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pt-BR" dirty="0" smtClean="0"/>
              <a:t>keseluruhan dari populasi 1 dan populasi 2 adalah n =  </a:t>
            </a:r>
            <a:r>
              <a:rPr lang="pt-BR" i="1" dirty="0" smtClean="0"/>
              <a:t>n</a:t>
            </a:r>
            <a:r>
              <a:rPr lang="pt-BR" i="1" baseline="-25000" dirty="0" smtClean="0"/>
              <a:t>1</a:t>
            </a:r>
            <a:r>
              <a:rPr lang="pt-BR" i="1" dirty="0" smtClean="0"/>
              <a:t> +  n</a:t>
            </a:r>
            <a:r>
              <a:rPr lang="pt-BR" i="1" baseline="-25000" dirty="0" smtClean="0"/>
              <a:t>2</a:t>
            </a:r>
            <a:r>
              <a:rPr lang="pt-BR" i="1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p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variable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	dalam bentuk matriks dapat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37179" t="49799" r="46635" b="42813"/>
          <a:stretch>
            <a:fillRect/>
          </a:stretch>
        </p:blipFill>
        <p:spPr bwMode="auto">
          <a:xfrm>
            <a:off x="2209800" y="2590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495800"/>
            <a:ext cx="3657600" cy="1447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419600"/>
            <a:ext cx="39624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33400" y="1066800"/>
            <a:ext cx="3657600" cy="3114020"/>
            <a:chOff x="533400" y="1066800"/>
            <a:chExt cx="3657600" cy="3114020"/>
          </a:xfrm>
        </p:grpSpPr>
        <p:cxnSp>
          <p:nvCxnSpPr>
            <p:cNvPr id="4" name="Straight Arrow Connector 3"/>
            <p:cNvCxnSpPr/>
            <p:nvPr/>
          </p:nvCxnSpPr>
          <p:spPr>
            <a:xfrm rot="5400000">
              <a:off x="952500" y="1866900"/>
              <a:ext cx="5341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990600" y="107698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X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3400" y="2133600"/>
              <a:ext cx="3657600" cy="1447800"/>
            </a:xfrm>
            <a:prstGeom prst="rect">
              <a:avLst/>
            </a:prstGeom>
            <a:noFill/>
          </p:spPr>
        </p:pic>
        <p:cxnSp>
          <p:nvCxnSpPr>
            <p:cNvPr id="8" name="Straight Arrow Connector 7"/>
            <p:cNvCxnSpPr/>
            <p:nvPr/>
          </p:nvCxnSpPr>
          <p:spPr>
            <a:xfrm rot="5400000">
              <a:off x="3314700" y="1943100"/>
              <a:ext cx="5341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600200" y="1066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X</a:t>
              </a:r>
              <a:r>
                <a:rPr lang="en-US" sz="2800" baseline="-25000" dirty="0" smtClean="0"/>
                <a:t>2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1143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X</a:t>
              </a:r>
              <a:r>
                <a:rPr lang="en-US" sz="2800" baseline="-25000" dirty="0" err="1" smtClean="0"/>
                <a:t>p</a:t>
              </a:r>
              <a:endParaRPr lang="en-US" sz="28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1562100" y="1866900"/>
              <a:ext cx="5341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143000" y="3657600"/>
              <a:ext cx="2209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Kelompok</a:t>
              </a:r>
              <a:r>
                <a:rPr lang="en-US" sz="2800" dirty="0" smtClean="0"/>
                <a:t> 1</a:t>
              </a:r>
              <a:endParaRPr lang="en-US" sz="28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48200" y="2971800"/>
            <a:ext cx="3962400" cy="3352800"/>
            <a:chOff x="4648200" y="2971800"/>
            <a:chExt cx="3962400" cy="33528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8200" y="4191000"/>
              <a:ext cx="3962400" cy="1600200"/>
            </a:xfrm>
            <a:prstGeom prst="rect">
              <a:avLst/>
            </a:prstGeom>
            <a:noFill/>
          </p:spPr>
        </p:pic>
        <p:cxnSp>
          <p:nvCxnSpPr>
            <p:cNvPr id="14" name="Straight Arrow Connector 13"/>
            <p:cNvCxnSpPr/>
            <p:nvPr/>
          </p:nvCxnSpPr>
          <p:spPr>
            <a:xfrm rot="5400000">
              <a:off x="5143500" y="3771900"/>
              <a:ext cx="5341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5752306" y="3771900"/>
              <a:ext cx="5341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7657306" y="3848100"/>
              <a:ext cx="534194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5400" y="2971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X</a:t>
              </a:r>
              <a:r>
                <a:rPr lang="en-US" sz="2800" baseline="-25000" dirty="0" smtClean="0"/>
                <a:t>1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91200" y="29718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X</a:t>
              </a:r>
              <a:r>
                <a:rPr lang="en-US" sz="2800" baseline="-25000" dirty="0" smtClean="0"/>
                <a:t>2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96200" y="30480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X</a:t>
              </a:r>
              <a:r>
                <a:rPr lang="en-US" sz="2800" baseline="-25000" dirty="0" err="1" smtClean="0"/>
                <a:t>p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34000" y="5801380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Kelompok</a:t>
              </a:r>
              <a:r>
                <a:rPr lang="en-US" sz="2800" dirty="0" smtClean="0"/>
                <a:t>  2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Dari data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peragam</a:t>
            </a:r>
            <a:r>
              <a:rPr lang="en-US" dirty="0" smtClean="0"/>
              <a:t> (variance-covariance) </a:t>
            </a:r>
            <a:r>
              <a:rPr lang="en-US" dirty="0" err="1" smtClean="0"/>
              <a:t>berikut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6186" t="32555" r="50481" b="19570"/>
          <a:stretch>
            <a:fillRect/>
          </a:stretch>
        </p:blipFill>
        <p:spPr bwMode="auto">
          <a:xfrm>
            <a:off x="1219200" y="1676400"/>
            <a:ext cx="7239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465</TotalTime>
  <Words>452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FUNGSI DISKRIMINAN 2 KELOMPOK</vt:lpstr>
      <vt:lpstr>INTRO</vt:lpstr>
      <vt:lpstr>Tujuan Analisis Diskriminan</vt:lpstr>
      <vt:lpstr>Asumsi danSampel</vt:lpstr>
      <vt:lpstr>Model Diskriminan</vt:lpstr>
      <vt:lpstr>Analisis Diskriminan 2 kelompok</vt:lpstr>
      <vt:lpstr>Slide 7</vt:lpstr>
      <vt:lpstr>Slide 8</vt:lpstr>
      <vt:lpstr>Slide 9</vt:lpstr>
      <vt:lpstr>Slide 10</vt:lpstr>
      <vt:lpstr>Slide 11</vt:lpstr>
      <vt:lpstr>Slide 12</vt:lpstr>
      <vt:lpstr>Slide 13</vt:lpstr>
      <vt:lpstr>Kriteria Uji</vt:lpstr>
      <vt:lpstr>Catatan</vt:lpstr>
      <vt:lpstr>Slide 16</vt:lpstr>
      <vt:lpstr>Ringkasan Step Pengerjaan</vt:lpstr>
      <vt:lpstr>Contoh Soal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HPmini</dc:creator>
  <cp:lastModifiedBy>HPmini</cp:lastModifiedBy>
  <cp:revision>22</cp:revision>
  <dcterms:created xsi:type="dcterms:W3CDTF">2014-12-08T14:21:54Z</dcterms:created>
  <dcterms:modified xsi:type="dcterms:W3CDTF">2014-12-09T10:03:27Z</dcterms:modified>
</cp:coreProperties>
</file>