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64" r:id="rId3"/>
    <p:sldId id="266" r:id="rId4"/>
    <p:sldId id="265" r:id="rId5"/>
    <p:sldId id="269" r:id="rId6"/>
    <p:sldId id="270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57" r:id="rId15"/>
    <p:sldId id="260" r:id="rId16"/>
    <p:sldId id="259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8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9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4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4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5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2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8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4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17-Dec-14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371" y="1756229"/>
            <a:ext cx="6710082" cy="3334537"/>
          </a:xfrm>
        </p:spPr>
        <p:txBody>
          <a:bodyPr/>
          <a:lstStyle/>
          <a:p>
            <a:r>
              <a:rPr lang="id-ID" dirty="0" smtClean="0"/>
              <a:t>UJI SIGNIFIKANSI ANALISIS DISKRIMINAN TIGA KELOMPOK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415" y="5434754"/>
            <a:ext cx="4173071" cy="1463040"/>
          </a:xfrm>
        </p:spPr>
        <p:txBody>
          <a:bodyPr>
            <a:normAutofit/>
          </a:bodyPr>
          <a:lstStyle/>
          <a:p>
            <a:r>
              <a:rPr lang="id-ID" dirty="0" smtClean="0"/>
              <a:t>Disusun oleh</a:t>
            </a:r>
          </a:p>
          <a:p>
            <a:r>
              <a:rPr lang="id-ID" dirty="0" smtClean="0"/>
              <a:t>Firman Indra P 		(</a:t>
            </a:r>
            <a:r>
              <a:rPr lang="id-ID" dirty="0" smtClean="0"/>
              <a:t>K1311037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id-ID" dirty="0" smtClean="0"/>
              <a:t>Yulianto Dwi Cahyo N.	(</a:t>
            </a:r>
            <a:r>
              <a:rPr lang="id-ID" dirty="0" smtClean="0"/>
              <a:t>K1311082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64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66122" y="2799184"/>
          <a:ext cx="8005666" cy="314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719017" imgH="2333621" progId="Word.Document.12">
                  <p:embed/>
                </p:oleObj>
              </mc:Choice>
              <mc:Fallback>
                <p:oleObj name="Document" r:id="rId3" imgW="5719017" imgH="233362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122" y="2799184"/>
                        <a:ext cx="8005666" cy="3142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43329"/>
              </p:ext>
            </p:extLst>
          </p:nvPr>
        </p:nvGraphicFramePr>
        <p:xfrm>
          <a:off x="1639888" y="2324100"/>
          <a:ext cx="860742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726733" imgH="2707975" progId="Word.Document.12">
                  <p:embed/>
                </p:oleObj>
              </mc:Choice>
              <mc:Fallback>
                <p:oleObj name="Document" r:id="rId3" imgW="5726733" imgH="270797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2324100"/>
                        <a:ext cx="8607425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82624" y="2817845"/>
          <a:ext cx="8491794" cy="281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730832" imgH="1671180" progId="Word.Document.12">
                  <p:embed/>
                </p:oleObj>
              </mc:Choice>
              <mc:Fallback>
                <p:oleObj name="Document" r:id="rId3" imgW="5730832" imgH="16711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624" y="2817845"/>
                        <a:ext cx="8491794" cy="2812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03068"/>
              </p:ext>
            </p:extLst>
          </p:nvPr>
        </p:nvGraphicFramePr>
        <p:xfrm>
          <a:off x="1717675" y="1323975"/>
          <a:ext cx="838835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6248950" imgH="3463146" progId="Word.Document.12">
                  <p:embed/>
                </p:oleObj>
              </mc:Choice>
              <mc:Fallback>
                <p:oleObj name="Document" r:id="rId3" imgW="6248950" imgH="346314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1323975"/>
                        <a:ext cx="838835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306285"/>
                <a:ext cx="10110037" cy="471714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Fungsi diskriminansi pertama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- 0,781X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+ 0, 625X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  = {N – 1–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}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d-ID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func>
                          <m:func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d-ID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(1+ </m:t>
                            </m:r>
                            <m:r>
                              <a:rPr lang="id-ID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  <m:r>
                              <a:rPr lang="id-ID" sz="2000" b="0" i="1" baseline="-2500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func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id-ID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{15 – </a:t>
                </a:r>
                <a:r>
                  <a:rPr lang="id-ID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} { ln ( 1 + 8,801) + ln ( 1 + 0,057)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{11,5} { ln 9,801 + ln 1,057}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(11,5) (2,282 + 0,055)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(11,5) ( 2,337)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26,878</a:t>
                </a:r>
                <a:endParaRPr lang="id-ID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306285"/>
                <a:ext cx="10110037" cy="4717143"/>
              </a:xfrm>
              <a:blipFill rotWithShape="0">
                <a:blip r:embed="rId2"/>
                <a:stretch>
                  <a:fillRect l="-543" b="-1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4128" y="776088"/>
            <a:ext cx="635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Uji Signifikansi  Fungsi Determinan Pertama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43" y="1221618"/>
            <a:ext cx="9601196" cy="33189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Derajat kebebasan yang sesuai adalah p(k-1) = (2)(2) = 4 dan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id-ID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0,05;4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9,488. karena V = 26,878 &gt;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id-ID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0,05;4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9,488 sehingga Ho ditolak yang berarti fungsi diskriminan pertama Y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-0,781X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+ 0,625X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signifikan</a:t>
            </a:r>
            <a:endParaRPr lang="id-ID" baseline="-25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14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196788"/>
                <a:ext cx="10110037" cy="473336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Fungsi diskriminansi kedua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- 0,787X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+ 0, 618X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  = {N – 1–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} ln(1 + </a:t>
                </a: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</a:t>
                </a:r>
                <a:r>
                  <a:rPr lang="id-ID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r>
                  <a:rPr lang="id-ID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)</a:t>
                </a:r>
                <a:endParaRPr lang="id-ID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{15 – </a:t>
                </a:r>
                <a:r>
                  <a:rPr lang="id-ID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} ln ( 1 + 8,801)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{11,5} {ln 9,801}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(11,5) (2,282)</a:t>
                </a: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26,243</a:t>
                </a:r>
                <a:endParaRPr lang="id-ID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10896" lvl="2" indent="0">
                  <a:lnSpc>
                    <a:spcPct val="150000"/>
                  </a:lnSpc>
                  <a:buNone/>
                </a:pPr>
                <a:r>
                  <a:rPr lang="id-ID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– V1 = 26,878 – 26,243 = 0,635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196788"/>
                <a:ext cx="10110037" cy="4733366"/>
              </a:xfrm>
              <a:blipFill rotWithShape="0">
                <a:blip r:embed="rId2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4128" y="645459"/>
            <a:ext cx="635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Uji Signifikansi  Fungsi Determinan Kedua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43" y="1221617"/>
            <a:ext cx="9601196" cy="439925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Derajat kebebasan yang sesuai adalah (p-1)(k-2) = (1)(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) = 1 dan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id-ID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0,05;1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3,841  karena V – V1 = 0,635 &gt;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id-ID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0,05;1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3,841 sehingga Ho diterima yang berarti fungsi diskriminan pertama Y2 = -0,787X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+ 0,618X</a:t>
            </a:r>
            <a:r>
              <a:rPr lang="id-ID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tidak signifikan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d-ID" baseline="-25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Fungsi diskriminan kedua tidak signifikan sehingga fungsi-fungsi diskriminan tersebut tidak dapat dipakai untuk mengelompokkan suatu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endParaRPr lang="id-ID" baseline="-250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6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915" y="2905274"/>
            <a:ext cx="6745513" cy="160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7200" dirty="0" smtClean="0">
                <a:latin typeface="Showcard Gothic" panose="04020904020102020604" pitchFamily="82" charset="0"/>
                <a:cs typeface="Arial" panose="020B0604020202020204" pitchFamily="34" charset="0"/>
              </a:rPr>
              <a:t>TERIMAKASIH</a:t>
            </a:r>
            <a:endParaRPr lang="id-ID" sz="7200" dirty="0">
              <a:latin typeface="Showcard Gothic" panose="04020904020102020604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Menguji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Uji signifikansi</a:t>
            </a:r>
          </a:p>
          <a:p>
            <a:r>
              <a:rPr lang="id-ID" dirty="0" smtClean="0"/>
              <a:t>Menyusun Hipotesis</a:t>
            </a:r>
          </a:p>
          <a:p>
            <a:pPr marL="0" indent="0">
              <a:buNone/>
            </a:pPr>
            <a:r>
              <a:rPr lang="id-ID" dirty="0" smtClean="0"/>
              <a:t>	H0 :  fungsi diskriminan tidak signifikan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H1 : fungsi diskriminan tidak signifikan</a:t>
            </a:r>
          </a:p>
          <a:p>
            <a:r>
              <a:rPr lang="id-ID" dirty="0" smtClean="0"/>
              <a:t>Tingkat signifikansi </a:t>
            </a:r>
            <a:r>
              <a:rPr lang="el-GR" dirty="0" smtClean="0"/>
              <a:t>α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31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id-ID" dirty="0" smtClean="0"/>
              </a:p>
              <a:p>
                <a:r>
                  <a:rPr lang="id-ID" dirty="0" smtClean="0"/>
                  <a:t>Statistik Uji</a:t>
                </a:r>
              </a:p>
              <a:p>
                <a:pPr marL="0" indent="0">
                  <a:buNone/>
                </a:pPr>
                <a:r>
                  <a:rPr lang="id-ID" dirty="0">
                    <a:latin typeface="Arial" panose="020B0604020202020204" pitchFamily="34" charset="0"/>
                    <a:cs typeface="Arial" panose="020B0604020202020204" pitchFamily="34" charset="0"/>
                  </a:rPr>
                  <a:t>V  </a:t>
                </a:r>
                <a:r>
                  <a:rPr lang="id-ID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d-ID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r>
                  <a:rPr lang="id-ID" dirty="0">
                    <a:latin typeface="Arial" panose="020B0604020202020204" pitchFamily="34" charset="0"/>
                    <a:cs typeface="Arial" panose="020B0604020202020204" pitchFamily="34" charset="0"/>
                  </a:rPr>
                  <a:t>{N – 1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} ln</a:t>
                </a:r>
                <a:endParaRPr lang="id-ID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id-ID" dirty="0" smtClean="0"/>
                  <a:t>Daerah kritis</a:t>
                </a:r>
              </a:p>
              <a:p>
                <a:pPr marL="457200" lvl="1" indent="0">
                  <a:buNone/>
                </a:pPr>
                <a:r>
                  <a:rPr lang="id-ID" dirty="0" smtClean="0"/>
                  <a:t>DK </a:t>
                </a:r>
                <a:r>
                  <a:rPr lang="id-ID" dirty="0"/>
                  <a:t>= { </a:t>
                </a:r>
                <a:r>
                  <a:rPr lang="id-ID" dirty="0" smtClean="0"/>
                  <a:t>V </a:t>
                </a:r>
                <a:r>
                  <a:rPr lang="id-ID" dirty="0"/>
                  <a:t>| </a:t>
                </a:r>
                <a:r>
                  <a:rPr lang="id-ID" dirty="0" smtClean="0"/>
                  <a:t>V&gt;</a:t>
                </a:r>
                <a:r>
                  <a:rPr lang="el-GR" dirty="0" smtClean="0"/>
                  <a:t>χ</a:t>
                </a:r>
                <a:r>
                  <a:rPr lang="id-ID" dirty="0" smtClean="0"/>
                  <a:t>2(</a:t>
                </a:r>
                <a:r>
                  <a:rPr lang="el-GR" dirty="0"/>
                  <a:t>α</a:t>
                </a:r>
                <a:r>
                  <a:rPr lang="id-ID" dirty="0" smtClean="0"/>
                  <a:t>;p-1;k-2) </a:t>
                </a:r>
                <a:r>
                  <a:rPr lang="id-ID" dirty="0"/>
                  <a:t>}</a:t>
                </a:r>
              </a:p>
              <a:p>
                <a:r>
                  <a:rPr lang="id-ID" dirty="0"/>
                  <a:t>Keputusan uji</a:t>
                </a:r>
              </a:p>
              <a:p>
                <a:pPr>
                  <a:buNone/>
                </a:pPr>
                <a:r>
                  <a:rPr lang="id-ID" dirty="0" smtClean="0"/>
                  <a:t>		Tolak </a:t>
                </a:r>
                <a:r>
                  <a:rPr lang="id-ID" dirty="0"/>
                  <a:t>Ho jika </a:t>
                </a:r>
                <a:r>
                  <a:rPr lang="id-ID" dirty="0" smtClean="0"/>
                  <a:t>V </a:t>
                </a:r>
                <a:r>
                  <a:rPr lang="az-Cyrl-AZ" dirty="0"/>
                  <a:t>ϵ</a:t>
                </a:r>
                <a:r>
                  <a:rPr lang="id-ID" dirty="0"/>
                  <a:t> DK</a:t>
                </a:r>
              </a:p>
              <a:p>
                <a:pPr>
                  <a:buNone/>
                </a:pPr>
                <a:r>
                  <a:rPr lang="id-ID" dirty="0" smtClean="0"/>
                  <a:t>		Terima </a:t>
                </a:r>
                <a:r>
                  <a:rPr lang="id-ID" dirty="0"/>
                  <a:t>Ho jika </a:t>
                </a:r>
                <a:r>
                  <a:rPr lang="id-ID" dirty="0" smtClean="0"/>
                  <a:t>V    DK</a:t>
                </a:r>
                <a:endParaRPr lang="id-ID" dirty="0"/>
              </a:p>
              <a:p>
                <a:pPr marL="457200" lvl="1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23135" y="3361765"/>
            <a:ext cx="191587" cy="174811"/>
            <a:chOff x="4572001" y="3321424"/>
            <a:chExt cx="191587" cy="1748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572001" y="3321424"/>
              <a:ext cx="94129" cy="1748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66643" y="3339354"/>
              <a:ext cx="96945" cy="156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6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Dari sebuah populasi , diambil tiga sampel yang masing-masing berukuran 5. sampel pertama diambil dari siswa SMK , sampel kedua diambil dari siswa SMA IPS  , dan sampel ketiga diambil dri siswa SMA IPA. Ketiga kelompok diuji kemampuan matematikanya , yang terdiri dari dua ujian yaitu ujian pemahaman konsep dan ujian ketrampilan komputasi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04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08312"/>
              </p:ext>
            </p:extLst>
          </p:nvPr>
        </p:nvGraphicFramePr>
        <p:xfrm>
          <a:off x="1295400" y="2557463"/>
          <a:ext cx="9601200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29"/>
                <a:gridCol w="1075765"/>
                <a:gridCol w="1497106"/>
                <a:gridCol w="600635"/>
                <a:gridCol w="1102659"/>
                <a:gridCol w="1497106"/>
                <a:gridCol w="587188"/>
                <a:gridCol w="1075765"/>
                <a:gridCol w="153744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SMK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SMA IPS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SMA IPA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NS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KONSEP</a:t>
                      </a:r>
                    </a:p>
                    <a:p>
                      <a:pPr algn="ctr"/>
                      <a:r>
                        <a:rPr lang="id-ID" sz="1300" dirty="0" smtClean="0"/>
                        <a:t>(X1)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KOMPUTASI</a:t>
                      </a:r>
                    </a:p>
                    <a:p>
                      <a:pPr algn="ctr"/>
                      <a:r>
                        <a:rPr lang="id-ID" sz="1300" dirty="0" smtClean="0"/>
                        <a:t>(X2)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NS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KONSEP</a:t>
                      </a:r>
                    </a:p>
                    <a:p>
                      <a:pPr algn="ctr"/>
                      <a:r>
                        <a:rPr lang="id-ID" sz="1300" dirty="0" smtClean="0"/>
                        <a:t>(X1)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KOMPUTASI</a:t>
                      </a:r>
                    </a:p>
                    <a:p>
                      <a:pPr algn="ctr"/>
                      <a:r>
                        <a:rPr lang="id-ID" sz="1300" dirty="0" smtClean="0"/>
                        <a:t>(X2)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NS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KONSEP</a:t>
                      </a:r>
                    </a:p>
                    <a:p>
                      <a:pPr algn="ctr"/>
                      <a:r>
                        <a:rPr lang="id-ID" sz="1300" dirty="0" smtClean="0"/>
                        <a:t>(X1)</a:t>
                      </a:r>
                      <a:endParaRPr lang="id-ID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300" dirty="0" smtClean="0"/>
                        <a:t>KOMPUTASI</a:t>
                      </a:r>
                    </a:p>
                    <a:p>
                      <a:pPr algn="ctr"/>
                      <a:r>
                        <a:rPr lang="id-ID" sz="1300" dirty="0" smtClean="0"/>
                        <a:t>(X2)</a:t>
                      </a:r>
                      <a:endParaRPr lang="id-ID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</a:p>
                    <a:p>
                      <a:pPr algn="ctr"/>
                      <a:r>
                        <a:rPr lang="id-ID" dirty="0" smtClean="0"/>
                        <a:t>2</a:t>
                      </a:r>
                    </a:p>
                    <a:p>
                      <a:pPr algn="ctr"/>
                      <a:r>
                        <a:rPr lang="id-ID" dirty="0" smtClean="0"/>
                        <a:t>3</a:t>
                      </a:r>
                    </a:p>
                    <a:p>
                      <a:pPr algn="ctr"/>
                      <a:r>
                        <a:rPr lang="id-ID" dirty="0" smtClean="0"/>
                        <a:t>4</a:t>
                      </a:r>
                    </a:p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</a:p>
                    <a:p>
                      <a:pPr algn="ctr"/>
                      <a:r>
                        <a:rPr lang="id-ID" dirty="0" smtClean="0"/>
                        <a:t>4</a:t>
                      </a:r>
                    </a:p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8</a:t>
                      </a:r>
                    </a:p>
                    <a:p>
                      <a:pPr algn="ctr"/>
                      <a:r>
                        <a:rPr lang="id-ID" dirty="0" smtClean="0"/>
                        <a:t>9</a:t>
                      </a:r>
                    </a:p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8</a:t>
                      </a:r>
                    </a:p>
                    <a:p>
                      <a:pPr algn="ctr"/>
                      <a:r>
                        <a:rPr lang="id-ID" dirty="0" smtClean="0"/>
                        <a:t>9</a:t>
                      </a:r>
                    </a:p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</a:p>
                    <a:p>
                      <a:pPr algn="ctr"/>
                      <a:r>
                        <a:rPr lang="id-ID" dirty="0" smtClean="0"/>
                        <a:t>4</a:t>
                      </a:r>
                    </a:p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</a:p>
                    <a:p>
                      <a:pPr algn="ctr"/>
                      <a:r>
                        <a:rPr lang="id-ID" dirty="0" smtClean="0"/>
                        <a:t>12</a:t>
                      </a:r>
                    </a:p>
                    <a:p>
                      <a:pPr algn="ctr"/>
                      <a:r>
                        <a:rPr lang="id-ID" dirty="0" smtClean="0"/>
                        <a:t>13</a:t>
                      </a:r>
                    </a:p>
                    <a:p>
                      <a:pPr algn="ctr"/>
                      <a:r>
                        <a:rPr lang="id-ID" dirty="0" smtClean="0"/>
                        <a:t>14</a:t>
                      </a:r>
                    </a:p>
                    <a:p>
                      <a:pPr algn="ctr"/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5</a:t>
                      </a:r>
                    </a:p>
                    <a:p>
                      <a:pPr algn="ctr"/>
                      <a:r>
                        <a:rPr lang="id-ID" dirty="0" smtClean="0"/>
                        <a:t>6</a:t>
                      </a:r>
                    </a:p>
                    <a:p>
                      <a:pPr algn="ctr"/>
                      <a:r>
                        <a:rPr lang="id-ID" dirty="0" smtClean="0"/>
                        <a:t>7</a:t>
                      </a:r>
                    </a:p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1" y="876049"/>
                <a:ext cx="9601196" cy="500031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id-ID" dirty="0" smtClean="0"/>
                  <a:t>Setelah dilakukan perhitungan, diperoleh matriks SSCP untuk kelompok I dan II yaitu :</a:t>
                </a:r>
                <a:br>
                  <a:rPr lang="id-ID" dirty="0" smtClean="0"/>
                </a:br>
                <a:r>
                  <a:rPr lang="id-ID" dirty="0" smtClean="0"/>
                  <a:t/>
                </a:r>
                <a:br>
                  <a:rPr lang="id-ID" dirty="0" smtClean="0"/>
                </a:br>
                <a:r>
                  <a:rPr lang="id-ID" dirty="0" smtClean="0"/>
                  <a:t>W</a:t>
                </a:r>
                <a:r>
                  <a:rPr lang="id-ID" baseline="-25000" dirty="0"/>
                  <a:t>1</a:t>
                </a:r>
                <a:r>
                  <a:rPr lang="id-ID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5,4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5,4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6,8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/>
                  <a:t>					 W</a:t>
                </a:r>
                <a:r>
                  <a:rPr lang="id-ID" baseline="-25000" dirty="0"/>
                  <a:t>2</a:t>
                </a:r>
                <a:r>
                  <a:rPr lang="id-ID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4,0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4,0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5,2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W3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,8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3,8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3,8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6,8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Dengan demikian diperoleh</a:t>
                </a:r>
              </a:p>
              <a:p>
                <a:pPr marL="0" indent="0">
                  <a:buNone/>
                </a:pPr>
                <a:r>
                  <a:rPr lang="id-ID" dirty="0" smtClean="0"/>
                  <a:t>W = W1 + W2 + W3</a:t>
                </a:r>
              </a:p>
              <a:p>
                <a:pPr marL="0" indent="0">
                  <a:buNone/>
                </a:pPr>
                <a:r>
                  <a:rPr lang="id-ID" dirty="0" smtClean="0"/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5,4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5,4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6,8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4,0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4,0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5,2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,8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3,8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3,8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6,8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18,8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/>
                  <a:t/>
                </a:r>
                <a:br>
                  <a:rPr lang="id-ID" dirty="0"/>
                </a:br>
                <a:r>
                  <a:rPr lang="id-ID" dirty="0"/>
                  <a:t/>
                </a:r>
                <a:br>
                  <a:rPr lang="id-ID" dirty="0"/>
                </a:b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1" y="876049"/>
                <a:ext cx="9601196" cy="5000315"/>
              </a:xfrm>
              <a:blipFill rotWithShape="0">
                <a:blip r:embed="rId2"/>
                <a:stretch>
                  <a:fillRect l="-762" t="-19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57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9907" y="876050"/>
                <a:ext cx="9601196" cy="52154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Untuk seluruh data diperoleh</a:t>
                </a:r>
              </a:p>
              <a:p>
                <a:pPr marL="0" indent="0">
                  <a:buNone/>
                </a:pPr>
                <a:r>
                  <a:rPr lang="id-ID" dirty="0" smtClean="0"/>
                  <a:t>T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8,93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6,00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6,00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30,00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Sehingga diperoleh</a:t>
                </a:r>
              </a:p>
              <a:p>
                <a:pPr marL="0" indent="0">
                  <a:buNone/>
                </a:pPr>
                <a:r>
                  <a:rPr lang="id-ID" dirty="0" smtClean="0"/>
                  <a:t>B = T – W </a:t>
                </a:r>
              </a:p>
              <a:p>
                <a:pPr marL="0" indent="0">
                  <a:buNone/>
                </a:pPr>
                <a:r>
                  <a:rPr lang="id-ID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8,93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6,00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6,00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30,00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18,8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6,93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−7,20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−7,20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11,20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Nilai eigen dari W</a:t>
                </a:r>
                <a:r>
                  <a:rPr lang="id-ID" baseline="30000" dirty="0" smtClean="0"/>
                  <a:t>-1</a:t>
                </a:r>
                <a:r>
                  <a:rPr lang="id-ID" dirty="0" smtClean="0"/>
                  <a:t>B dihitung sebagai berikut :</a:t>
                </a:r>
              </a:p>
              <a:p>
                <a:pPr marL="0" indent="0">
                  <a:buNone/>
                </a:pPr>
                <a:r>
                  <a:rPr lang="id-ID" dirty="0" smtClean="0"/>
                  <a:t>W</a:t>
                </a:r>
                <a:r>
                  <a:rPr lang="id-ID" baseline="30000" dirty="0" smtClean="0"/>
                  <a:t>-1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51,36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18,8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13,2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</m:e>
                          </m:mr>
                        </m:m>
                      </m:e>
                    </m:d>
                    <m:r>
                      <a:rPr lang="id-ID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,366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−0,257</m:t>
                              </m:r>
                            </m:e>
                          </m:m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−0,257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0,234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9907" y="876050"/>
                <a:ext cx="9601196" cy="5215468"/>
              </a:xfrm>
              <a:blipFill rotWithShape="0">
                <a:blip r:embed="rId2"/>
                <a:stretch>
                  <a:fillRect l="-1016" t="-152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8507" y="808814"/>
                <a:ext cx="9601196" cy="501376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W</a:t>
                </a:r>
                <a:r>
                  <a:rPr lang="id-ID" baseline="30000" dirty="0" smtClean="0"/>
                  <a:t>-1</a:t>
                </a:r>
                <a:r>
                  <a:rPr lang="id-ID" dirty="0" smtClean="0"/>
                  <a:t>B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,366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−0,257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−0,257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0,234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6,93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−7,20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−7,20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11,20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4,387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−3,466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3,466</m:t>
                              </m:r>
                            </m:e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4,471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|W</a:t>
                </a:r>
                <a:r>
                  <a:rPr lang="id-ID" baseline="30000" dirty="0" smtClean="0"/>
                  <a:t>-1</a:t>
                </a:r>
                <a:r>
                  <a:rPr lang="id-ID" dirty="0" smtClean="0"/>
                  <a:t>B - </a:t>
                </a:r>
                <a:r>
                  <a:rPr lang="id-ID" dirty="0" smtClean="0">
                    <a:sym typeface="Symbol" panose="05050102010706020507" pitchFamily="18" charset="2"/>
                  </a:rPr>
                  <a:t>I| = 0 =&gt;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4,387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d-ID" dirty="0"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−3,466</m:t>
                              </m:r>
                            </m:e>
                          </m:mr>
                          <m:m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−3,466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4,471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d-ID" dirty="0"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d-ID" dirty="0" smtClean="0"/>
                  <a:t> = 0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id-ID" dirty="0" smtClean="0"/>
                  <a:t>(4,387 - </a:t>
                </a:r>
                <a:r>
                  <a:rPr lang="id-ID" dirty="0" smtClean="0">
                    <a:sym typeface="Symbol" panose="05050102010706020507" pitchFamily="18" charset="2"/>
                  </a:rPr>
                  <a:t>)(4,471 - ) – ((-3,466)(-5,514))=0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id-ID" dirty="0" smtClean="0">
                    <a:sym typeface="Symbol" panose="05050102010706020507" pitchFamily="18" charset="2"/>
                  </a:rPr>
                  <a:t></a:t>
                </a:r>
                <a:r>
                  <a:rPr lang="id-ID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id-ID" dirty="0" smtClean="0">
                    <a:sym typeface="Symbol" panose="05050102010706020507" pitchFamily="18" charset="2"/>
                  </a:rPr>
                  <a:t> – 8,858 + 0,503 = 0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id-ID" dirty="0" smtClean="0">
                    <a:sym typeface="Symbol" panose="05050102010706020507" pitchFamily="18" charset="2"/>
                  </a:rPr>
                  <a:t></a:t>
                </a:r>
                <a:r>
                  <a:rPr lang="id-ID" baseline="-25000" dirty="0" smtClean="0">
                    <a:sym typeface="Symbol" panose="05050102010706020507" pitchFamily="18" charset="2"/>
                  </a:rPr>
                  <a:t>12</a:t>
                </a:r>
                <a:r>
                  <a:rPr lang="id-ID" dirty="0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−(−8,858)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id-ID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id-ID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−8,858</m:t>
                                </m:r>
                              </m:e>
                            </m:d>
                            <m:r>
                              <a:rPr lang="id-ID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−(4)(1)(0,503)</m:t>
                            </m:r>
                          </m:e>
                        </m:rad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(2)(1)</m:t>
                        </m:r>
                      </m:den>
                    </m:f>
                  </m:oMath>
                </a14:m>
                <a:endParaRPr lang="id-ID" baseline="-25000" dirty="0" smtClean="0"/>
              </a:p>
              <a:p>
                <a:pPr marL="0" indent="0">
                  <a:buNone/>
                </a:pPr>
                <a:r>
                  <a:rPr lang="id-ID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8,858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76,452164</m:t>
                            </m:r>
                          </m:e>
                        </m:rad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baseline="-25000" dirty="0" smtClean="0"/>
              </a:p>
              <a:p>
                <a:pPr marL="0" indent="0">
                  <a:buNone/>
                </a:pPr>
                <a:r>
                  <a:rPr lang="id-ID" dirty="0" smtClean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8,858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8,744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8507" y="808814"/>
                <a:ext cx="9601196" cy="5013761"/>
              </a:xfrm>
              <a:blipFill rotWithShape="0">
                <a:blip r:embed="rId2"/>
                <a:stretch>
                  <a:fillRect l="-1143" b="-8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73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>
                    <a:sym typeface="Symbol" panose="05050102010706020507" pitchFamily="18" charset="2"/>
                  </a:rPr>
                  <a:t></a:t>
                </a:r>
                <a:r>
                  <a:rPr lang="id-ID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id-ID" dirty="0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8,858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8,744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8,801</a:t>
                </a:r>
              </a:p>
              <a:p>
                <a:pPr marL="0" indent="0">
                  <a:buNone/>
                </a:pPr>
                <a:r>
                  <a:rPr lang="id-ID" dirty="0" smtClean="0">
                    <a:sym typeface="Symbol" panose="05050102010706020507" pitchFamily="18" charset="2"/>
                  </a:rPr>
                  <a:t></a:t>
                </a:r>
                <a:r>
                  <a:rPr lang="id-ID" baseline="-25000" dirty="0" smtClean="0">
                    <a:sym typeface="Symbol" panose="05050102010706020507" pitchFamily="18" charset="2"/>
                  </a:rPr>
                  <a:t>2</a:t>
                </a:r>
                <a:r>
                  <a:rPr lang="id-ID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8,858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8,744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0,057</a:t>
                </a:r>
              </a:p>
              <a:p>
                <a:pPr marL="0" indent="0">
                  <a:buNone/>
                </a:pPr>
                <a:r>
                  <a:rPr lang="id-ID" dirty="0">
                    <a:sym typeface="Symbol" panose="05050102010706020507" pitchFamily="18" charset="2"/>
                  </a:rPr>
                  <a:t></a:t>
                </a:r>
                <a:r>
                  <a:rPr lang="id-ID" baseline="-25000" dirty="0">
                    <a:sym typeface="Symbol" panose="05050102010706020507" pitchFamily="18" charset="2"/>
                  </a:rPr>
                  <a:t>1</a:t>
                </a:r>
                <a:r>
                  <a:rPr lang="id-ID" dirty="0" smtClean="0"/>
                  <a:t>= 8,801 atau </a:t>
                </a:r>
                <a:r>
                  <a:rPr lang="id-ID" dirty="0" smtClean="0">
                    <a:sym typeface="Symbol" panose="05050102010706020507" pitchFamily="18" charset="2"/>
                  </a:rPr>
                  <a:t></a:t>
                </a:r>
                <a:r>
                  <a:rPr lang="id-ID" baseline="-25000" dirty="0">
                    <a:sym typeface="Symbol" panose="05050102010706020507" pitchFamily="18" charset="2"/>
                  </a:rPr>
                  <a:t>2</a:t>
                </a:r>
                <a:r>
                  <a:rPr lang="id-ID" dirty="0" smtClean="0"/>
                  <a:t>= 0,057</a:t>
                </a:r>
              </a:p>
              <a:p>
                <a:pPr marL="0" indent="0">
                  <a:buNone/>
                </a:pPr>
                <a:r>
                  <a:rPr lang="id-ID" dirty="0" smtClean="0"/>
                  <a:t>Setelah diperoleh nilai eigen, dicari vektor eigen terstandar yang bersesuaian dengan nilai-nilai eigen tersebut sebagai berikut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88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438</TotalTime>
  <Words>348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Garamond</vt:lpstr>
      <vt:lpstr>Showcard Gothic</vt:lpstr>
      <vt:lpstr>Symbol</vt:lpstr>
      <vt:lpstr>Organic</vt:lpstr>
      <vt:lpstr>Document</vt:lpstr>
      <vt:lpstr>Microsoft Word Document</vt:lpstr>
      <vt:lpstr>UJI SIGNIFIKANSI ANALISIS DISKRIMINAN TIGA KELOMPOK</vt:lpstr>
      <vt:lpstr>Langkah Menguji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 SIGNIFIKANSI ANALISIS DISKRIMINAN TIGA KELOMPOK</dc:title>
  <dc:creator>user</dc:creator>
  <cp:lastModifiedBy>user</cp:lastModifiedBy>
  <cp:revision>28</cp:revision>
  <dcterms:created xsi:type="dcterms:W3CDTF">2014-12-16T04:16:20Z</dcterms:created>
  <dcterms:modified xsi:type="dcterms:W3CDTF">2014-12-17T02:09:08Z</dcterms:modified>
</cp:coreProperties>
</file>