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57" r:id="rId6"/>
    <p:sldId id="267" r:id="rId7"/>
    <p:sldId id="268" r:id="rId8"/>
    <p:sldId id="258" r:id="rId9"/>
    <p:sldId id="273" r:id="rId10"/>
    <p:sldId id="274" r:id="rId11"/>
    <p:sldId id="263" r:id="rId12"/>
    <p:sldId id="275" r:id="rId13"/>
    <p:sldId id="276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067E-9D35-4E37-AAE3-ED3D06D43EBB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286676" cy="3786214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http://myakise.blogspot.com/2012/03/10-perilaku-konsumen-indonesia.html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ADITAMA, Tjandra Yoga </a:t>
            </a:r>
            <a:r>
              <a:rPr lang="pt-BR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Kepuasan Konsumen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SUMBER :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www.fkm.ui.ac.id/jurnal1vol5/ editorialkepuasankonsumen.pdf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Biarlah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kemasan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menjual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_tradnl" sz="1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 </a:t>
            </a:r>
            <a:r>
              <a:rPr lang="es-ES_tradnl" sz="1800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packaging</a:t>
            </a:r>
            <a:r>
              <a:rPr lang="es-ES_tradnl" sz="1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s-ES_tradn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_tradnl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http://beemarketer.com/ActivPackage.htm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NITISEMITO, Alex S. </a:t>
            </a:r>
            <a:r>
              <a:rPr lang="pt-BR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Marketing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Jakarta : Ghalia Indonesia, 1984.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http://elearning.gunadarma.ac.id/docmodul/pengantar_ekonomi/Bab_2.pdf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http://id.wikipedia.org/wiki/Perilaku_konsumen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lanjutan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sains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marketing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didasari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teori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ilmu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ekonomi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statistika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mengembangkan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mengujicoba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model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matematika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hirarki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kebutuhan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manusia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Menurut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Abraham Maslow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: </a:t>
            </a:r>
          </a:p>
          <a:p>
            <a:pPr lvl="2">
              <a:spcBef>
                <a:spcPts val="0"/>
              </a:spcBef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memprediksi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marketing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pilihan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dikenal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sebutan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 Narrow" pitchFamily="34" charset="0"/>
                <a:cs typeface="Arial" pitchFamily="34" charset="0"/>
              </a:rPr>
              <a:t>moving rate analysis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buFont typeface="+mj-lt"/>
              <a:buAutoNum type="arabicPeriod" startAt="3"/>
            </a:pPr>
            <a:endParaRPr lang="en-US" sz="24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Pembelian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sesudah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mendasari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Pengenalan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problem recognition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dihadapinya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pengenalan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information source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termotivasi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lain (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eksternal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Pembelian</a:t>
            </a:r>
            <a:r>
              <a:rPr lang="en-US" sz="2400" b="1" dirty="0" smtClean="0"/>
              <a:t>-(</a:t>
            </a:r>
            <a:r>
              <a:rPr lang="en-US" sz="2400" b="1" dirty="0" err="1" smtClean="0"/>
              <a:t>lanjutan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0720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Mengevaluasi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alternatif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(</a:t>
            </a:r>
            <a:r>
              <a:rPr lang="en-US" sz="2400" b="1" i="1" dirty="0" smtClean="0">
                <a:latin typeface="Arial Narrow" pitchFamily="34" charset="0"/>
                <a:cs typeface="Arial" pitchFamily="34" charset="0"/>
              </a:rPr>
              <a:t>alternative evaluation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).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mendapat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berbagai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mengevaluasi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alternatif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mengatasi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permasalahan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dihadapinya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pembelian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(</a:t>
            </a:r>
            <a:r>
              <a:rPr lang="en-US" sz="2400" b="1" i="1" dirty="0" smtClean="0">
                <a:latin typeface="Arial Narrow" pitchFamily="34" charset="0"/>
                <a:cs typeface="Arial" pitchFamily="34" charset="0"/>
              </a:rPr>
              <a:t>purchase decision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).</a:t>
            </a:r>
            <a:r>
              <a:rPr lang="en-US" sz="2400" b="1" baseline="30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mengevaluasi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alternatif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strategis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Terkadang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waktu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dibutuhkan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membuat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menciptakan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aktual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dikarenakan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hal-hal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dipertimbangkan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err="1" smtClean="0">
                <a:latin typeface="Arial Narrow" pitchFamily="34" charset="0"/>
              </a:rPr>
              <a:t>Perilaku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Keputusan</a:t>
            </a:r>
            <a:r>
              <a:rPr lang="en-US" sz="3200" b="0" dirty="0" smtClean="0">
                <a:latin typeface="Arial Narrow" pitchFamily="34" charset="0"/>
              </a:rPr>
              <a:t> </a:t>
            </a:r>
            <a:r>
              <a:rPr lang="en-US" sz="3200" b="0" dirty="0" err="1" smtClean="0">
                <a:latin typeface="Arial Narrow" pitchFamily="34" charset="0"/>
              </a:rPr>
              <a:t>Pembeli</a:t>
            </a:r>
            <a:endParaRPr lang="id-ID" sz="3200" b="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Kompleks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dipengaruhi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orang</a:t>
            </a:r>
            <a:r>
              <a:rPr lang="en-US" sz="2400" dirty="0" smtClean="0">
                <a:latin typeface="Arial Narrow" pitchFamily="34" charset="0"/>
              </a:rPr>
              <a:t> lain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produk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sama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Mengurangi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Ketidakcocokan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membanding-bandingkan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kualitas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terlebih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dahulu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Perilaku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Membeli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Karena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Kebiasaan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memperhatikan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/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sudah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terbiasa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barang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sejenis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walau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berbeda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</a:rPr>
              <a:t>Mencari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Variasi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keputusan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membeli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konsumen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berkeinginan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mencoba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merek</a:t>
            </a:r>
            <a:r>
              <a:rPr lang="en-US" sz="2400" dirty="0" smtClean="0">
                <a:latin typeface="Arial Narrow" pitchFamily="34" charset="0"/>
              </a:rPr>
              <a:t> yang lain.</a:t>
            </a:r>
          </a:p>
          <a:p>
            <a:pPr marL="633222" indent="-51435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400" dirty="0" smtClean="0"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endParaRPr lang="id-ID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3571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Evaluasi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pasca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pembelian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(</a:t>
            </a:r>
            <a:r>
              <a:rPr lang="en-US" sz="2400" b="1" i="1" dirty="0" smtClean="0">
                <a:latin typeface="Arial Narrow" pitchFamily="34" charset="0"/>
                <a:cs typeface="Arial" pitchFamily="34" charset="0"/>
              </a:rPr>
              <a:t>post-purchase evaluation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endParaRPr lang="en-US" sz="24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58" y="2928934"/>
            <a:ext cx="307183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evaluasi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membeli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memakai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jasa</a:t>
            </a:r>
            <a:endParaRPr lang="en-US" sz="2000" dirty="0" smtClean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3372" y="1857364"/>
            <a:ext cx="452238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puas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sesuai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harapannya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selanjutnya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permintaan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merek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masa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depan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000" baseline="30000" dirty="0" smtClean="0"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43372" y="4071942"/>
            <a:ext cx="4522384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puas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jika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sesuai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harapannya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hal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menurunkan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permintaan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masa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depan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2000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321835" y="253602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71803" y="3714752"/>
            <a:ext cx="128588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8346"/>
          </a:xfrm>
        </p:spPr>
        <p:txBody>
          <a:bodyPr>
            <a:normAutofit/>
          </a:bodyPr>
          <a:lstStyle/>
          <a:p>
            <a:r>
              <a:rPr lang="es-ES_tradnl" b="1" dirty="0" err="1" smtClean="0"/>
              <a:t>Latarbelakang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marketer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mengenali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secara general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secara individual.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dikenali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mencampuri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menelisik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latarbelakang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bisa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dikenali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cara, antara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riset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massa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rutin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8" y="1571612"/>
            <a:ext cx="3619492" cy="27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357694"/>
            <a:ext cx="3571868" cy="214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err="1" smtClean="0"/>
              <a:t>Perilaku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643314"/>
            <a:ext cx="8043890" cy="100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BEHAVIOUR SCIENCE: </a:t>
            </a:r>
          </a:p>
          <a:p>
            <a:pPr marL="0" indent="0">
              <a:buNone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tindakan-tindakan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2357430"/>
            <a:ext cx="764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bertindak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terkhusus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dihadapkan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0496" y="164305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TINGKAH LAKU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qual 5"/>
          <p:cNvSpPr/>
          <p:nvPr/>
        </p:nvSpPr>
        <p:spPr>
          <a:xfrm>
            <a:off x="2928926" y="1500174"/>
            <a:ext cx="1071570" cy="642942"/>
          </a:xfrm>
          <a:prstGeom prst="mathEqual">
            <a:avLst>
              <a:gd name="adj1" fmla="val 13823"/>
              <a:gd name="adj2" fmla="val 117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1643050"/>
            <a:ext cx="159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472" y="4786322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BEHAVIOURAL SCIENCE: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branch of science (as psychology, sociology, or anthropology) that deals primarily with human action and often seeks to generalize about human behavior in society </a:t>
            </a:r>
          </a:p>
          <a:p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cabang ilmu (seperti psikologi, sosiologi, atau antropologi) yang terutama berkaitan dengan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tingkah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laku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manusia dan sering berusaha untuk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eneralisasi tentang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tingkah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laku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manusia dalam masyarakat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/>
      <p:bldP spid="9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es-ES_tradnl" b="1" dirty="0" err="1" smtClean="0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pemakai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perorangan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ultimate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consumers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dan jasa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dipakai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anggota-anggota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tangga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orgnisasional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organisational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consumers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harian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Konsumen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000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,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pengevaluasian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:</a:t>
            </a:r>
          </a:p>
          <a:p>
            <a:pPr marL="285750" lvl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i="1" dirty="0" smtClean="0"/>
              <a:t>low-involvement</a:t>
            </a:r>
            <a:r>
              <a:rPr lang="en-US" dirty="0" smtClean="0"/>
              <a:t>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</a:p>
          <a:p>
            <a:pPr marL="285750" lvl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i="1" dirty="0" smtClean="0"/>
              <a:t>high-involvement</a:t>
            </a:r>
            <a:r>
              <a:rPr lang="en-US" dirty="0" smtClean="0"/>
              <a:t>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128586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TINGKAH LAKU KONSUMEN</a:t>
            </a:r>
          </a:p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PERILAKU KONSUMEN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CONSUMER BEHAVIOUR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8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8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575787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Zaltman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Welledorf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tindakan-tindakan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dilalukan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jasa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Egel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secara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terlibat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jasa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mendahului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menyusuli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Thoyib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di mana para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di mana,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jasa-jasa.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Pengertian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Perilaku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Konsumen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kumimoji="0" lang="es-ES_trad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lanjutan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1714488"/>
            <a:ext cx="75724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Loudon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(1993)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derajat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Initiator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dipenuhi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Influencer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jasa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buyer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betul-betul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user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mengkonsumsi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dibeli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interpretif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menggali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mendalam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perilaku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konsumsi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hal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mendasarinya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 marL="720725" lvl="1" indent="-263525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Studi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wawancara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panjang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 Narrow" pitchFamily="34" charset="0"/>
                <a:cs typeface="Arial" pitchFamily="34" charset="0"/>
              </a:rPr>
              <a:t>focus group discussion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: </a:t>
            </a:r>
          </a:p>
          <a:p>
            <a:pPr marL="1120775" lvl="2" indent="-263525">
              <a:spcBef>
                <a:spcPts val="0"/>
              </a:spcBef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memahami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makna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jasa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 marL="1120775" lvl="2" indent="-263525">
              <a:spcBef>
                <a:spcPts val="0"/>
              </a:spcBef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dirasakan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dialami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ketika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membeli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menggunakannya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lanjutan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+mj-lt"/>
              <a:buAutoNum type="arabicPeriod" startAt="2"/>
            </a:pP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Arial" pitchFamily="34" charset="0"/>
              </a:rPr>
              <a:t>tradisional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Pendekatan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didasari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teori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ilmu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psikologi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kognitif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sosial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behaviorial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ilmu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sosiologi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400" baseline="30000" dirty="0" smtClean="0">
                <a:latin typeface="Arial Narrow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 Narrow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Studi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eksperimen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survei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  <a:cs typeface="Arial" pitchFamily="34" charset="0"/>
              </a:rPr>
              <a:t>: </a:t>
            </a:r>
          </a:p>
          <a:p>
            <a:pPr lvl="2">
              <a:spcBef>
                <a:spcPts val="0"/>
              </a:spcBef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menguji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coba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mencari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pemahaman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seorang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memproses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lingkungan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konsumen</a:t>
            </a:r>
            <a:endParaRPr lang="en-US" dirty="0" smtClean="0">
              <a:latin typeface="Arial Narrow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mengembangkan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menjelaskan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pembuatan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  <a:cs typeface="Arial" pitchFamily="34" charset="0"/>
              </a:rPr>
              <a:t>konsumen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  <a:buFont typeface="+mj-lt"/>
              <a:buAutoNum type="arabicPeriod" startAt="2"/>
            </a:pPr>
            <a:endParaRPr lang="en-US" sz="24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1051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Perilaku Konsumen</vt:lpstr>
      <vt:lpstr>Latarbelakang</vt:lpstr>
      <vt:lpstr>Perilaku</vt:lpstr>
      <vt:lpstr>Konsumen</vt:lpstr>
      <vt:lpstr>Pengertian Perilaku Konsumen</vt:lpstr>
      <vt:lpstr>Pengertian Perilaku Konsumen (lanjutan)</vt:lpstr>
      <vt:lpstr>Slide 7</vt:lpstr>
      <vt:lpstr>Pendekatan Dalam Meneliti Perilaku Konsumen</vt:lpstr>
      <vt:lpstr>Pendekatan Dalam Meneliti Perilaku Konsumen (lanjutan)</vt:lpstr>
      <vt:lpstr>Pendekatan Dalam Meneliti Perilaku Konsumen (lanjutan)</vt:lpstr>
      <vt:lpstr>Proses Pengambilan Keputusan Pembelian </vt:lpstr>
      <vt:lpstr>Proses Pengambilan Keputusan Pembelian-(lanjutan) </vt:lpstr>
      <vt:lpstr>Perilaku Keputusan Pembeli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92</cp:revision>
  <dcterms:created xsi:type="dcterms:W3CDTF">2012-08-07T02:03:34Z</dcterms:created>
  <dcterms:modified xsi:type="dcterms:W3CDTF">2013-09-18T03:42:04Z</dcterms:modified>
</cp:coreProperties>
</file>