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4971-66CF-404F-BF57-9CA15F6883FA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7E185-FD67-4FBC-8ED4-7F0339DEE1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4971-66CF-404F-BF57-9CA15F6883FA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7E185-FD67-4FBC-8ED4-7F0339DEE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4971-66CF-404F-BF57-9CA15F6883FA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7E185-FD67-4FBC-8ED4-7F0339DEE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4971-66CF-404F-BF57-9CA15F6883FA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7E185-FD67-4FBC-8ED4-7F0339DEE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4971-66CF-404F-BF57-9CA15F6883FA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7E185-FD67-4FBC-8ED4-7F0339DEE1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4971-66CF-404F-BF57-9CA15F6883FA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7E185-FD67-4FBC-8ED4-7F0339DEE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4971-66CF-404F-BF57-9CA15F6883FA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7E185-FD67-4FBC-8ED4-7F0339DEE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4971-66CF-404F-BF57-9CA15F6883FA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7E185-FD67-4FBC-8ED4-7F0339DEE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4971-66CF-404F-BF57-9CA15F6883FA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7E185-FD67-4FBC-8ED4-7F0339DEE1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4971-66CF-404F-BF57-9CA15F6883FA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7E185-FD67-4FBC-8ED4-7F0339DEE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4971-66CF-404F-BF57-9CA15F6883FA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7E185-FD67-4FBC-8ED4-7F0339DEE1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C84971-66CF-404F-BF57-9CA15F6883FA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C7E185-FD67-4FBC-8ED4-7F0339DEE1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48000"/>
            <a:ext cx="7315200" cy="12191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latin typeface="Arial Rounded MT Bold" pitchFamily="34" charset="0"/>
              </a:rPr>
              <a:t>       ANALISIS KEBIJAKAN PENDIDIKAN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7406640" cy="2819400"/>
          </a:xfrm>
          <a:solidFill>
            <a:srgbClr val="FFFF00"/>
          </a:solidFill>
        </p:spPr>
        <p:txBody>
          <a:bodyPr>
            <a:normAutofit/>
          </a:bodyPr>
          <a:lstStyle/>
          <a:p>
            <a:endParaRPr lang="en-US" dirty="0" smtClean="0"/>
          </a:p>
          <a:p>
            <a:pPr algn="ctr"/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S3 IP (1)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Ravik</a:t>
            </a:r>
            <a:r>
              <a:rPr lang="en-US" dirty="0" smtClean="0"/>
              <a:t> </a:t>
            </a:r>
            <a:r>
              <a:rPr lang="en-US" dirty="0" err="1" smtClean="0"/>
              <a:t>Karsidi</a:t>
            </a:r>
            <a:r>
              <a:rPr lang="en-US" dirty="0" smtClean="0"/>
              <a:t> (2018)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391400" cy="513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 9</a:t>
            </a:r>
            <a:r>
              <a:rPr lang="en-US" sz="2800" dirty="0"/>
              <a:t>.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topik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 </a:t>
            </a:r>
            <a:r>
              <a:rPr lang="en-US" sz="2800" dirty="0" err="1"/>
              <a:t>saya</a:t>
            </a:r>
            <a:r>
              <a:rPr lang="en-US" sz="2800" dirty="0"/>
              <a:t> </a:t>
            </a:r>
            <a:r>
              <a:rPr lang="en-US" sz="2800" dirty="0" err="1"/>
              <a:t>meliputi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/>
              <a:t>lain </a:t>
            </a:r>
            <a:r>
              <a:rPr lang="en-US" sz="2800" dirty="0" err="1"/>
              <a:t>kajian</a:t>
            </a:r>
            <a:r>
              <a:rPr lang="en-US" sz="2800" dirty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kajian</a:t>
            </a:r>
            <a:r>
              <a:rPr lang="en-US" sz="2800" dirty="0" smtClean="0"/>
              <a:t>, 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 smtClean="0"/>
              <a:t>globalisasi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, </a:t>
            </a:r>
            <a:r>
              <a:rPr lang="en-US" sz="2800" dirty="0" err="1"/>
              <a:t>tinjauan</a:t>
            </a:r>
            <a:r>
              <a:rPr lang="en-US" sz="2800" dirty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praktek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TK </a:t>
            </a:r>
            <a:r>
              <a:rPr lang="en-US" sz="2800" dirty="0" err="1"/>
              <a:t>s.d</a:t>
            </a:r>
            <a:r>
              <a:rPr lang="en-US" sz="2800" dirty="0"/>
              <a:t>. </a:t>
            </a:r>
            <a:r>
              <a:rPr lang="en-US" sz="2800" dirty="0" smtClean="0"/>
              <a:t>PT</a:t>
            </a:r>
            <a:r>
              <a:rPr lang="en-US" sz="2800" dirty="0"/>
              <a:t>,  tri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  </a:t>
            </a:r>
            <a:r>
              <a:rPr lang="en-US" sz="2800" dirty="0" err="1"/>
              <a:t>dll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SEKIAN DAN TERIMAKASIH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    </a:t>
            </a:r>
            <a:r>
              <a:rPr lang="en-US" sz="2800" dirty="0" smtClean="0">
                <a:latin typeface="Bodoni MT Black" pitchFamily="18" charset="0"/>
              </a:rPr>
              <a:t>1</a:t>
            </a:r>
            <a:r>
              <a:rPr lang="en-US" sz="2800" dirty="0" smtClean="0"/>
              <a:t>. </a:t>
            </a:r>
            <a:r>
              <a:rPr lang="en-US" sz="2800" dirty="0" err="1" smtClean="0"/>
              <a:t>Istilah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 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	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perencanaan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(educational 	planning)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	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	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</a:t>
            </a:r>
            <a:r>
              <a:rPr lang="en-US" sz="2800" dirty="0" err="1" smtClean="0"/>
              <a:t>dibidang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810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	   </a:t>
            </a:r>
            <a:r>
              <a:rPr lang="en-US" sz="2000" b="1" dirty="0" err="1" smtClean="0"/>
              <a:t>Termasuk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kebijakan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pendidikan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, </a:t>
            </a:r>
          </a:p>
          <a:p>
            <a:pPr>
              <a:buNone/>
            </a:pPr>
            <a:r>
              <a:rPr lang="en-US" sz="2000" b="1" dirty="0" smtClean="0"/>
              <a:t>	   </a:t>
            </a:r>
            <a:r>
              <a:rPr lang="en-US" sz="2000" b="1" dirty="0" err="1" smtClean="0"/>
              <a:t>hal-hal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meliputi</a:t>
            </a:r>
            <a:r>
              <a:rPr lang="en-US" sz="2000" b="1" dirty="0" smtClean="0"/>
              <a:t>:</a:t>
            </a:r>
          </a:p>
          <a:p>
            <a:pPr>
              <a:buNone/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	1. </a:t>
            </a:r>
            <a:r>
              <a:rPr lang="en-US" sz="2000" b="1" dirty="0" err="1" smtClean="0"/>
              <a:t>Rencana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kebijakan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pendidikan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baik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sifatnya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jangka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panjang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menengan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mapun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pendek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	2. </a:t>
            </a:r>
            <a:r>
              <a:rPr lang="en-US" sz="2000" b="1" dirty="0" err="1" smtClean="0"/>
              <a:t>Regulasi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aturan2 </a:t>
            </a:r>
            <a:r>
              <a:rPr lang="en-US" sz="2000" b="1" dirty="0" err="1" smtClean="0"/>
              <a:t>tentang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pendidikan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	3. Policy and strategy ( </a:t>
            </a:r>
            <a:r>
              <a:rPr lang="en-US" sz="2000" b="1" dirty="0" err="1" smtClean="0"/>
              <a:t>kebijakan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tentang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pendidikan</a:t>
            </a:r>
            <a:r>
              <a:rPr lang="en-US" sz="2000" b="1" dirty="0" smtClean="0"/>
              <a:t>.</a:t>
            </a:r>
            <a:br>
              <a:rPr lang="en-US" sz="2000" b="1" dirty="0" smtClean="0"/>
            </a:b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7818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  2</a:t>
            </a:r>
            <a:r>
              <a:rPr lang="en-US" sz="2800" dirty="0"/>
              <a:t>.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konteks</a:t>
            </a:r>
            <a:r>
              <a:rPr lang="en-US" sz="2800" dirty="0"/>
              <a:t> </a:t>
            </a:r>
            <a:r>
              <a:rPr lang="en-US" sz="2800" dirty="0" err="1"/>
              <a:t>kenegaraan</a:t>
            </a:r>
            <a:r>
              <a:rPr lang="en-US" sz="2800" dirty="0"/>
              <a:t>, </a:t>
            </a:r>
            <a:r>
              <a:rPr lang="en-US" sz="2800" dirty="0" err="1"/>
              <a:t>istilah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pendidikan</a:t>
            </a:r>
            <a:r>
              <a:rPr lang="en-US" sz="2800" dirty="0"/>
              <a:t>  </a:t>
            </a:r>
            <a:r>
              <a:rPr lang="en-US" sz="2800" dirty="0" err="1"/>
              <a:t>dipahami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dicapai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 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mencapainya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visi</a:t>
            </a:r>
            <a:r>
              <a:rPr lang="en-US" sz="2800" dirty="0"/>
              <a:t>, </a:t>
            </a:r>
            <a:r>
              <a:rPr lang="en-US" sz="2800" dirty="0" smtClean="0"/>
              <a:t>	</a:t>
            </a:r>
            <a:r>
              <a:rPr lang="en-US" sz="2800" dirty="0" err="1" smtClean="0"/>
              <a:t>misi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pembangunan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pendidikan</a:t>
            </a:r>
            <a:r>
              <a:rPr lang="en-US" sz="2800" dirty="0"/>
              <a:t>.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/>
              <a:t>negara</a:t>
            </a:r>
            <a:r>
              <a:rPr lang="en-US" sz="2800" dirty="0"/>
              <a:t> 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bertindak</a:t>
            </a:r>
            <a:r>
              <a:rPr lang="en-US" sz="2800" dirty="0"/>
              <a:t>  yang </a:t>
            </a: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policianal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) yang </a:t>
            </a:r>
            <a:r>
              <a:rPr lang="en-US" sz="2800" dirty="0" err="1"/>
              <a:t>dirumuskan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 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arah</a:t>
            </a:r>
            <a:r>
              <a:rPr lang="en-US" sz="2800" dirty="0"/>
              <a:t>, program </a:t>
            </a:r>
            <a:r>
              <a:rPr lang="en-US" sz="2800" dirty="0" smtClean="0"/>
              <a:t>	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panjang</a:t>
            </a:r>
            <a:r>
              <a:rPr lang="en-US" sz="2800" dirty="0"/>
              <a:t>, </a:t>
            </a:r>
            <a:r>
              <a:rPr lang="en-US" sz="2800" dirty="0" err="1"/>
              <a:t>menengan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mapun</a:t>
            </a:r>
            <a:r>
              <a:rPr lang="en-US" sz="2800" dirty="0" smtClean="0"/>
              <a:t> </a:t>
            </a:r>
            <a:r>
              <a:rPr lang="en-US" sz="2800" dirty="0" err="1"/>
              <a:t>pendek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  3</a:t>
            </a:r>
            <a:r>
              <a:rPr lang="en-US" sz="2800" dirty="0"/>
              <a:t>. </a:t>
            </a:r>
            <a:r>
              <a:rPr lang="en-US" sz="2800" b="1" dirty="0" err="1"/>
              <a:t>Istilah</a:t>
            </a:r>
            <a:r>
              <a:rPr lang="en-US" sz="2800" b="1" dirty="0"/>
              <a:t> </a:t>
            </a:r>
            <a:r>
              <a:rPr lang="en-US" sz="2800" b="1" dirty="0" err="1"/>
              <a:t>pendidikan</a:t>
            </a:r>
            <a:r>
              <a:rPr lang="en-US" sz="2800" b="1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 </a:t>
            </a:r>
            <a:r>
              <a:rPr lang="en-US" sz="2800" dirty="0" err="1"/>
              <a:t>dipahami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smtClean="0"/>
              <a:t>	(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mengacu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UU  no. </a:t>
            </a:r>
            <a:r>
              <a:rPr lang="en-US" sz="2800" dirty="0" smtClean="0"/>
              <a:t>20/2003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b="1" dirty="0" err="1" smtClean="0"/>
              <a:t>Sisdiknas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sadar</a:t>
            </a:r>
            <a:r>
              <a:rPr lang="en-US" sz="2800" dirty="0"/>
              <a:t> 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terencana</a:t>
            </a:r>
            <a:r>
              <a:rPr lang="en-US" sz="2800" dirty="0"/>
              <a:t> 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mewujudkan</a:t>
            </a:r>
            <a:r>
              <a:rPr lang="en-US" sz="2800" dirty="0"/>
              <a:t> </a:t>
            </a:r>
            <a:r>
              <a:rPr lang="en-US" sz="2800" dirty="0" err="1"/>
              <a:t>sarana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 agar </a:t>
            </a:r>
            <a:r>
              <a:rPr lang="en-US" sz="2800" dirty="0" err="1"/>
              <a:t>pesrta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aktif</a:t>
            </a:r>
            <a:r>
              <a:rPr lang="en-US" sz="2800" dirty="0" smtClean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potensi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dirinya</a:t>
            </a:r>
            <a:r>
              <a:rPr lang="en-US" sz="2800" dirty="0"/>
              <a:t> 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kekuatan</a:t>
            </a:r>
            <a:r>
              <a:rPr lang="en-US" sz="2800" dirty="0"/>
              <a:t> spiritual </a:t>
            </a:r>
            <a:r>
              <a:rPr lang="en-US" sz="2800" dirty="0" smtClean="0"/>
              <a:t>	</a:t>
            </a:r>
            <a:r>
              <a:rPr lang="en-US" sz="2800" dirty="0" err="1" smtClean="0"/>
              <a:t>keagamaan</a:t>
            </a:r>
            <a:r>
              <a:rPr lang="en-US" sz="2800" dirty="0"/>
              <a:t>, </a:t>
            </a:r>
            <a:r>
              <a:rPr lang="en-US" sz="2800" dirty="0" err="1"/>
              <a:t>pengendalian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, </a:t>
            </a:r>
            <a:r>
              <a:rPr lang="en-US" sz="2800" dirty="0" err="1"/>
              <a:t>kepribadian</a:t>
            </a:r>
            <a:r>
              <a:rPr lang="en-US" sz="2800" dirty="0"/>
              <a:t>, </a:t>
            </a:r>
            <a:r>
              <a:rPr lang="en-US" sz="2800" dirty="0" smtClean="0"/>
              <a:t>	</a:t>
            </a:r>
            <a:r>
              <a:rPr lang="en-US" sz="2800" dirty="0" err="1" smtClean="0"/>
              <a:t>kecerdasan</a:t>
            </a:r>
            <a:r>
              <a:rPr lang="en-US" sz="2800" dirty="0" smtClean="0"/>
              <a:t> </a:t>
            </a:r>
            <a:r>
              <a:rPr lang="en-US" sz="2800" dirty="0"/>
              <a:t>, </a:t>
            </a:r>
            <a:r>
              <a:rPr lang="en-US" sz="2800" dirty="0" err="1"/>
              <a:t>akhlak</a:t>
            </a:r>
            <a:r>
              <a:rPr lang="en-US" sz="2800" dirty="0"/>
              <a:t> </a:t>
            </a:r>
            <a:r>
              <a:rPr lang="en-US" sz="2800" dirty="0" err="1" smtClean="0"/>
              <a:t>mulia</a:t>
            </a:r>
            <a:r>
              <a:rPr lang="en-US" sz="2800" dirty="0"/>
              <a:t>,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ketrampilan</a:t>
            </a:r>
            <a:r>
              <a:rPr lang="en-US" sz="2800" dirty="0"/>
              <a:t> yang </a:t>
            </a:r>
            <a:r>
              <a:rPr lang="en-US" sz="2800" dirty="0" smtClean="0"/>
              <a:t>	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/>
              <a:t>dirinya</a:t>
            </a:r>
            <a:r>
              <a:rPr lang="en-US" sz="2800" dirty="0"/>
              <a:t>, </a:t>
            </a:r>
            <a:r>
              <a:rPr lang="en-US" sz="2800" dirty="0" err="1"/>
              <a:t>massyarakat</a:t>
            </a:r>
            <a:r>
              <a:rPr lang="en-US" sz="2800" dirty="0"/>
              <a:t>,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negara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  4</a:t>
            </a:r>
            <a:r>
              <a:rPr lang="en-US" sz="2800" dirty="0"/>
              <a:t>.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pengertian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perspektif</a:t>
            </a:r>
            <a:r>
              <a:rPr lang="en-US" sz="2800" dirty="0" smtClean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tokoh2nya  yang </a:t>
            </a:r>
            <a:r>
              <a:rPr lang="en-US" sz="2800" dirty="0" err="1"/>
              <a:t>klasik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/>
              <a:t>Barat </a:t>
            </a:r>
            <a:r>
              <a:rPr lang="en-US" sz="2800" dirty="0" err="1"/>
              <a:t>seperti</a:t>
            </a:r>
            <a:r>
              <a:rPr lang="en-US" sz="2800" dirty="0"/>
              <a:t> Plato, </a:t>
            </a:r>
            <a:r>
              <a:rPr lang="en-US" sz="2800" dirty="0" err="1"/>
              <a:t>Aristoteles</a:t>
            </a:r>
            <a:r>
              <a:rPr lang="en-US" sz="2800" dirty="0"/>
              <a:t>, Herbert </a:t>
            </a:r>
            <a:r>
              <a:rPr lang="en-US" sz="2800" dirty="0" smtClean="0"/>
              <a:t>	Spencer</a:t>
            </a:r>
            <a:r>
              <a:rPr lang="en-US" sz="2800" dirty="0"/>
              <a:t>, JJ Rousseau, </a:t>
            </a:r>
            <a:r>
              <a:rPr lang="en-US" sz="2800" dirty="0" err="1"/>
              <a:t>Langeveld</a:t>
            </a:r>
            <a:r>
              <a:rPr lang="en-US" sz="2800" dirty="0"/>
              <a:t>, Paulo </a:t>
            </a:r>
            <a:r>
              <a:rPr lang="en-US" sz="2800" dirty="0" err="1"/>
              <a:t>Friere</a:t>
            </a:r>
            <a:r>
              <a:rPr lang="en-US" sz="2800" dirty="0"/>
              <a:t>, </a:t>
            </a:r>
            <a:r>
              <a:rPr lang="en-US" sz="2800" dirty="0" err="1"/>
              <a:t>dll</a:t>
            </a:r>
            <a:r>
              <a:rPr lang="en-US" sz="2800" dirty="0"/>
              <a:t>. </a:t>
            </a:r>
            <a:r>
              <a:rPr lang="en-US" sz="2800" dirty="0" smtClean="0"/>
              <a:t>	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/>
              <a:t>Tokoh2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negeri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Ki</a:t>
            </a:r>
            <a:r>
              <a:rPr lang="en-US" sz="2800" dirty="0"/>
              <a:t> </a:t>
            </a:r>
            <a:r>
              <a:rPr lang="en-US" sz="2800" dirty="0" err="1"/>
              <a:t>Hajar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Dewantara</a:t>
            </a:r>
            <a:r>
              <a:rPr lang="en-US" sz="2800" dirty="0" smtClean="0"/>
              <a:t> </a:t>
            </a:r>
            <a:r>
              <a:rPr lang="en-US" sz="2800" dirty="0" err="1"/>
              <a:t>dll</a:t>
            </a:r>
            <a:r>
              <a:rPr lang="en-US" sz="2800" dirty="0"/>
              <a:t>. 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Pengertian2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filosofinya</a:t>
            </a:r>
            <a:r>
              <a:rPr lang="en-US" sz="2800" dirty="0"/>
              <a:t> </a:t>
            </a:r>
            <a:r>
              <a:rPr lang="en-US" sz="2800" dirty="0" smtClean="0"/>
              <a:t>	masing2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sistim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diambil</a:t>
            </a:r>
            <a:r>
              <a:rPr lang="en-US" sz="2800" dirty="0" smtClean="0"/>
              <a:t>/</a:t>
            </a:r>
            <a:r>
              <a:rPr lang="en-US" sz="2800" dirty="0" err="1" smtClean="0"/>
              <a:t>dirumuskan</a:t>
            </a:r>
            <a:r>
              <a:rPr lang="en-US" sz="2800" dirty="0" smtClean="0"/>
              <a:t>/</a:t>
            </a:r>
            <a:r>
              <a:rPr lang="en-US" sz="2800" dirty="0" err="1" smtClean="0"/>
              <a:t>dipraktekkan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  5</a:t>
            </a:r>
            <a:r>
              <a:rPr lang="en-US" sz="2800" dirty="0"/>
              <a:t>. </a:t>
            </a: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Pengertian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  </a:t>
            </a:r>
            <a:r>
              <a:rPr lang="en-US" sz="2800" dirty="0" err="1"/>
              <a:t>Ki</a:t>
            </a:r>
            <a:r>
              <a:rPr lang="en-US" sz="2800" dirty="0"/>
              <a:t> </a:t>
            </a:r>
            <a:r>
              <a:rPr lang="en-US" sz="2800" dirty="0" err="1"/>
              <a:t>Hajar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Dewantara</a:t>
            </a:r>
            <a:r>
              <a:rPr lang="en-US" sz="2800" dirty="0"/>
              <a:t>: </a:t>
            </a:r>
            <a:r>
              <a:rPr lang="en-US" sz="2800" dirty="0" err="1"/>
              <a:t>segala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memajukan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budi</a:t>
            </a:r>
            <a:r>
              <a:rPr lang="en-US" sz="2800" dirty="0" smtClean="0"/>
              <a:t> </a:t>
            </a:r>
            <a:r>
              <a:rPr lang="en-US" sz="2800" dirty="0" err="1"/>
              <a:t>pekerti</a:t>
            </a:r>
            <a:r>
              <a:rPr lang="en-US" sz="2800" dirty="0"/>
              <a:t> ( </a:t>
            </a:r>
            <a:r>
              <a:rPr lang="en-US" sz="2800" dirty="0" err="1"/>
              <a:t>karakter</a:t>
            </a:r>
            <a:r>
              <a:rPr lang="en-US" sz="2800" dirty="0"/>
              <a:t>, </a:t>
            </a:r>
            <a:r>
              <a:rPr lang="en-US" sz="2800" dirty="0" err="1"/>
              <a:t>kekuatan</a:t>
            </a:r>
            <a:r>
              <a:rPr lang="en-US" sz="2800" dirty="0"/>
              <a:t> </a:t>
            </a:r>
            <a:r>
              <a:rPr lang="en-US" sz="2800" dirty="0" err="1"/>
              <a:t>batin</a:t>
            </a:r>
            <a:r>
              <a:rPr lang="en-US" sz="2800" dirty="0"/>
              <a:t>), </a:t>
            </a:r>
            <a:r>
              <a:rPr lang="en-US" sz="2800" dirty="0" err="1"/>
              <a:t>pikiran</a:t>
            </a:r>
            <a:r>
              <a:rPr lang="en-US" sz="2800" dirty="0"/>
              <a:t> </a:t>
            </a:r>
            <a:r>
              <a:rPr lang="en-US" sz="2800" dirty="0" smtClean="0"/>
              <a:t>	(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intelectualitas</a:t>
            </a:r>
            <a:r>
              <a:rPr lang="en-US" sz="2800" dirty="0"/>
              <a:t>),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jasmani</a:t>
            </a:r>
            <a:r>
              <a:rPr lang="en-US" sz="2800" dirty="0"/>
              <a:t> agar </a:t>
            </a:r>
            <a:r>
              <a:rPr lang="en-US" sz="2800" dirty="0" err="1"/>
              <a:t>selaras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/>
              <a:t>alam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masyarakatnya</a:t>
            </a:r>
            <a:r>
              <a:rPr lang="en-US" sz="2800" dirty="0"/>
              <a:t>.  </a:t>
            </a:r>
            <a:r>
              <a:rPr lang="en-US" sz="2800" dirty="0" err="1"/>
              <a:t>Kalau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pengertian</a:t>
            </a:r>
            <a:r>
              <a:rPr lang="en-US" sz="2800" dirty="0" smtClean="0"/>
              <a:t> </a:t>
            </a:r>
            <a:r>
              <a:rPr lang="en-US" sz="2800" dirty="0" err="1"/>
              <a:t>ininyang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tentu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dirumuskan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dilaksanakan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dievaluasi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  6</a:t>
            </a:r>
            <a:r>
              <a:rPr lang="en-US" sz="2800" dirty="0"/>
              <a:t>.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mengacu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smtClean="0"/>
              <a:t>	teori2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 yang </a:t>
            </a:r>
            <a:r>
              <a:rPr lang="en-US" sz="2800" dirty="0" err="1"/>
              <a:t>diacu</a:t>
            </a:r>
            <a:r>
              <a:rPr lang="en-US" sz="2800" dirty="0"/>
              <a:t> yang </a:t>
            </a:r>
            <a:r>
              <a:rPr lang="en-US" sz="2800" dirty="0" err="1"/>
              <a:t>dikaitkan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.  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terkenal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Harold D. </a:t>
            </a:r>
            <a:r>
              <a:rPr lang="en-US" sz="2800" dirty="0" err="1"/>
              <a:t>Laswell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/>
              <a:t>Policy Science), Thomas Dye ( </a:t>
            </a: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err="1" smtClean="0"/>
              <a:t>pragmatik</a:t>
            </a:r>
            <a:r>
              <a:rPr lang="en-US" sz="2800" dirty="0"/>
              <a:t>), </a:t>
            </a:r>
            <a:r>
              <a:rPr lang="en-US" sz="2800" dirty="0" smtClean="0"/>
              <a:t> William </a:t>
            </a:r>
            <a:r>
              <a:rPr lang="en-US" sz="2800" dirty="0"/>
              <a:t>Jenkins (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pembuatan</a:t>
            </a:r>
            <a:r>
              <a:rPr lang="en-US" sz="2800" dirty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/>
              <a:t>), Gary Brewer (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evaluasi</a:t>
            </a:r>
            <a:r>
              <a:rPr lang="en-US" sz="2800" dirty="0"/>
              <a:t> </a:t>
            </a:r>
            <a:r>
              <a:rPr lang="en-US" sz="2800" dirty="0" err="1" smtClean="0"/>
              <a:t>kebijakan</a:t>
            </a:r>
            <a:r>
              <a:rPr lang="en-US" sz="2800" dirty="0"/>
              <a:t>) </a:t>
            </a:r>
            <a:r>
              <a:rPr lang="en-US" sz="2800" dirty="0" err="1"/>
              <a:t>dll</a:t>
            </a:r>
            <a:r>
              <a:rPr lang="en-US" sz="2800" dirty="0"/>
              <a:t>.</a:t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  7</a:t>
            </a:r>
            <a:r>
              <a:rPr lang="en-US" sz="2800" dirty="0"/>
              <a:t>. </a:t>
            </a:r>
            <a:r>
              <a:rPr lang="en-US" sz="3600" dirty="0" err="1">
                <a:solidFill>
                  <a:srgbClr val="FF0000"/>
                </a:solidFill>
              </a:rPr>
              <a:t>Suatu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analisis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kebijakan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pendidikan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u="sng" dirty="0" err="1">
                <a:solidFill>
                  <a:srgbClr val="FF0000"/>
                </a:solidFill>
              </a:rPr>
              <a:t>tergantung</a:t>
            </a:r>
            <a:r>
              <a:rPr lang="en-US" sz="3600" u="sng" dirty="0">
                <a:solidFill>
                  <a:srgbClr val="FF0000"/>
                </a:solidFill>
              </a:rPr>
              <a:t> </a:t>
            </a:r>
            <a:r>
              <a:rPr lang="en-US" sz="3600" u="sng" dirty="0" smtClean="0">
                <a:solidFill>
                  <a:srgbClr val="FF0000"/>
                </a:solidFill>
              </a:rPr>
              <a:t> 	</a:t>
            </a:r>
            <a:r>
              <a:rPr lang="en-US" sz="3600" u="sng" dirty="0" err="1" smtClean="0">
                <a:solidFill>
                  <a:srgbClr val="FF0000"/>
                </a:solidFill>
              </a:rPr>
              <a:t>dari</a:t>
            </a:r>
            <a:r>
              <a:rPr lang="en-US" sz="3600" u="sng" dirty="0" smtClean="0">
                <a:solidFill>
                  <a:srgbClr val="FF0000"/>
                </a:solidFill>
              </a:rPr>
              <a:t> </a:t>
            </a:r>
            <a:r>
              <a:rPr lang="en-US" sz="3600" u="sng" dirty="0" err="1">
                <a:solidFill>
                  <a:srgbClr val="FF0000"/>
                </a:solidFill>
              </a:rPr>
              <a:t>cara</a:t>
            </a:r>
            <a:r>
              <a:rPr lang="en-US" sz="3600" u="sng" dirty="0">
                <a:solidFill>
                  <a:srgbClr val="FF0000"/>
                </a:solidFill>
              </a:rPr>
              <a:t> </a:t>
            </a:r>
            <a:r>
              <a:rPr lang="en-US" sz="3600" u="sng" dirty="0" err="1">
                <a:solidFill>
                  <a:srgbClr val="FF0000"/>
                </a:solidFill>
              </a:rPr>
              <a:t>pandang</a:t>
            </a:r>
            <a:r>
              <a:rPr lang="en-US" sz="3600" u="sng" dirty="0">
                <a:solidFill>
                  <a:srgbClr val="FF0000"/>
                </a:solidFill>
              </a:rPr>
              <a:t> </a:t>
            </a:r>
            <a:r>
              <a:rPr lang="en-US" sz="3600" u="sng" dirty="0" err="1">
                <a:solidFill>
                  <a:srgbClr val="FF0000"/>
                </a:solidFill>
              </a:rPr>
              <a:t>atau</a:t>
            </a:r>
            <a:r>
              <a:rPr lang="en-US" sz="3600" u="sng" dirty="0">
                <a:solidFill>
                  <a:srgbClr val="FF0000"/>
                </a:solidFill>
              </a:rPr>
              <a:t> </a:t>
            </a:r>
            <a:r>
              <a:rPr lang="en-US" sz="3600" u="sng" dirty="0" err="1">
                <a:solidFill>
                  <a:srgbClr val="FF0000"/>
                </a:solidFill>
              </a:rPr>
              <a:t>perspektif</a:t>
            </a:r>
            <a:r>
              <a:rPr lang="en-US" sz="3600" u="sng" dirty="0">
                <a:solidFill>
                  <a:srgbClr val="FF0000"/>
                </a:solidFill>
              </a:rPr>
              <a:t> </a:t>
            </a:r>
            <a:r>
              <a:rPr lang="en-US" sz="3600" u="sng" dirty="0" err="1">
                <a:solidFill>
                  <a:srgbClr val="FF0000"/>
                </a:solidFill>
              </a:rPr>
              <a:t>mana</a:t>
            </a:r>
            <a:r>
              <a:rPr lang="en-US" sz="3600" u="sng" dirty="0">
                <a:solidFill>
                  <a:srgbClr val="FF0000"/>
                </a:solidFill>
              </a:rPr>
              <a:t> </a:t>
            </a:r>
            <a:r>
              <a:rPr lang="en-US" sz="3600" u="sng" dirty="0" err="1">
                <a:solidFill>
                  <a:srgbClr val="FF0000"/>
                </a:solidFill>
              </a:rPr>
              <a:t>akan</a:t>
            </a:r>
            <a:r>
              <a:rPr lang="en-US" sz="3600" u="sng" dirty="0">
                <a:solidFill>
                  <a:srgbClr val="FF0000"/>
                </a:solidFill>
              </a:rPr>
              <a:t> </a:t>
            </a:r>
            <a:r>
              <a:rPr lang="en-US" sz="3600" u="sng" dirty="0" smtClean="0">
                <a:solidFill>
                  <a:srgbClr val="FF0000"/>
                </a:solidFill>
              </a:rPr>
              <a:t>	</a:t>
            </a:r>
            <a:r>
              <a:rPr lang="en-US" sz="3600" u="sng" dirty="0" err="1" smtClean="0">
                <a:solidFill>
                  <a:srgbClr val="FF0000"/>
                </a:solidFill>
              </a:rPr>
              <a:t>diambil</a:t>
            </a:r>
            <a:r>
              <a:rPr lang="en-US" sz="3600" u="sng" dirty="0">
                <a:solidFill>
                  <a:srgbClr val="FF0000"/>
                </a:solidFill>
              </a:rPr>
              <a:t>,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misalnya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analisis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kebijakan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pendidikan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bisa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dilihat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dari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cara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pandang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sosial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dan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budaya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smtClean="0">
                <a:solidFill>
                  <a:srgbClr val="FF0000"/>
                </a:solidFill>
              </a:rPr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ekonomi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(</a:t>
            </a:r>
            <a:r>
              <a:rPr lang="en-US" sz="3600" dirty="0" err="1">
                <a:solidFill>
                  <a:srgbClr val="FF0000"/>
                </a:solidFill>
              </a:rPr>
              <a:t>politik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ekonomi</a:t>
            </a:r>
            <a:r>
              <a:rPr lang="en-US" sz="3600" dirty="0">
                <a:solidFill>
                  <a:srgbClr val="FF0000"/>
                </a:solidFill>
              </a:rPr>
              <a:t>), </a:t>
            </a:r>
            <a:r>
              <a:rPr lang="en-US" sz="3600" dirty="0" err="1">
                <a:solidFill>
                  <a:srgbClr val="FF0000"/>
                </a:solidFill>
              </a:rPr>
              <a:t>psiko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sosial</a:t>
            </a:r>
            <a:r>
              <a:rPr lang="en-US" sz="3600" dirty="0">
                <a:solidFill>
                  <a:srgbClr val="FF0000"/>
                </a:solidFill>
              </a:rPr>
              <a:t>, agama, </a:t>
            </a:r>
            <a:r>
              <a:rPr lang="en-US" sz="3600" dirty="0" err="1" smtClean="0">
                <a:solidFill>
                  <a:srgbClr val="FF0000"/>
                </a:solidFill>
              </a:rPr>
              <a:t>pemerintahan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dan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birokrasi</a:t>
            </a:r>
            <a:r>
              <a:rPr lang="en-US" sz="3600" dirty="0">
                <a:solidFill>
                  <a:srgbClr val="FF0000"/>
                </a:solidFill>
              </a:rPr>
              <a:t>,  </a:t>
            </a:r>
            <a:r>
              <a:rPr lang="en-US" sz="3600" dirty="0" err="1">
                <a:solidFill>
                  <a:srgbClr val="FF0000"/>
                </a:solidFill>
              </a:rPr>
              <a:t>pertahanan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dan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keamanan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dll</a:t>
            </a:r>
            <a:r>
              <a:rPr lang="en-US" sz="3600" dirty="0">
                <a:solidFill>
                  <a:srgbClr val="FF0000"/>
                </a:solidFill>
              </a:rPr>
              <a:t>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80772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	  </a:t>
            </a:r>
            <a:r>
              <a:rPr lang="en-US" sz="2600" dirty="0" smtClean="0"/>
              <a:t>8</a:t>
            </a:r>
            <a:r>
              <a:rPr lang="en-US" sz="2600" dirty="0"/>
              <a:t>. </a:t>
            </a:r>
            <a:r>
              <a:rPr lang="en-US" sz="2600" dirty="0" err="1"/>
              <a:t>Analisis</a:t>
            </a:r>
            <a:r>
              <a:rPr lang="en-US" sz="2600" dirty="0"/>
              <a:t> </a:t>
            </a:r>
            <a:r>
              <a:rPr lang="en-US" sz="2600" dirty="0" err="1"/>
              <a:t>Kebijakan</a:t>
            </a:r>
            <a:r>
              <a:rPr lang="en-US" sz="2600" dirty="0"/>
              <a:t> (</a:t>
            </a:r>
            <a:r>
              <a:rPr lang="en-US" sz="2600" dirty="0" err="1"/>
              <a:t>Pendidikan</a:t>
            </a:r>
            <a:r>
              <a:rPr lang="en-US" sz="2600" dirty="0"/>
              <a:t>)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penerapan</a:t>
            </a:r>
            <a:r>
              <a:rPr lang="en-US" sz="2600" dirty="0" smtClean="0"/>
              <a:t>       	</a:t>
            </a:r>
            <a:r>
              <a:rPr lang="en-US" sz="2600" dirty="0" err="1" smtClean="0"/>
              <a:t>analisis</a:t>
            </a:r>
            <a:r>
              <a:rPr lang="en-US" sz="2600" dirty="0" smtClean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bidang</a:t>
            </a:r>
            <a:r>
              <a:rPr lang="en-US" sz="2600" dirty="0"/>
              <a:t> </a:t>
            </a:r>
            <a:r>
              <a:rPr lang="en-US" sz="2600" dirty="0" err="1"/>
              <a:t>pendidikan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 smtClean="0"/>
              <a:t>menjelaskan</a:t>
            </a:r>
            <a:r>
              <a:rPr lang="en-US" sz="2600" dirty="0"/>
              <a:t>, </a:t>
            </a:r>
            <a:r>
              <a:rPr lang="en-US" sz="2600" dirty="0" smtClean="0"/>
              <a:t>	</a:t>
            </a:r>
            <a:r>
              <a:rPr lang="en-US" sz="2600" dirty="0" err="1" smtClean="0"/>
              <a:t>menilai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menghasilkan</a:t>
            </a:r>
            <a:r>
              <a:rPr lang="en-US" sz="2600" dirty="0"/>
              <a:t> </a:t>
            </a:r>
            <a:r>
              <a:rPr lang="en-US" sz="2600" dirty="0" err="1"/>
              <a:t>pemikiran</a:t>
            </a:r>
            <a:r>
              <a:rPr lang="en-US" sz="2600" dirty="0"/>
              <a:t> </a:t>
            </a:r>
            <a:r>
              <a:rPr lang="en-US" sz="2600" dirty="0" smtClean="0"/>
              <a:t>(</a:t>
            </a:r>
            <a:r>
              <a:rPr lang="en-US" sz="2600" dirty="0" err="1"/>
              <a:t>alternatif</a:t>
            </a:r>
            <a:r>
              <a:rPr lang="en-US" sz="2600" dirty="0"/>
              <a:t> </a:t>
            </a:r>
            <a:r>
              <a:rPr lang="en-US" sz="2600" dirty="0" smtClean="0"/>
              <a:t>	</a:t>
            </a:r>
            <a:r>
              <a:rPr lang="en-US" sz="2600" dirty="0" err="1" smtClean="0"/>
              <a:t>solusi</a:t>
            </a:r>
            <a:r>
              <a:rPr lang="en-US" sz="2600" dirty="0"/>
              <a:t>)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rangka</a:t>
            </a:r>
            <a:r>
              <a:rPr lang="en-US" sz="2600" dirty="0"/>
              <a:t> </a:t>
            </a:r>
            <a:r>
              <a:rPr lang="en-US" sz="2600" dirty="0" err="1"/>
              <a:t>memecahkan</a:t>
            </a:r>
            <a:r>
              <a:rPr lang="en-US" sz="2600" dirty="0"/>
              <a:t> </a:t>
            </a:r>
            <a:r>
              <a:rPr lang="en-US" sz="2600" dirty="0" err="1" smtClean="0"/>
              <a:t>masalah</a:t>
            </a:r>
            <a:r>
              <a:rPr lang="en-US" sz="2600" dirty="0" smtClean="0"/>
              <a:t> </a:t>
            </a:r>
            <a:r>
              <a:rPr lang="en-US" sz="2600" dirty="0" err="1"/>
              <a:t>publik</a:t>
            </a:r>
            <a:r>
              <a:rPr lang="en-US" sz="2600" dirty="0"/>
              <a:t> </a:t>
            </a:r>
            <a:r>
              <a:rPr lang="en-US" sz="2600" dirty="0" smtClean="0"/>
              <a:t>	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/>
              <a:t>bentuk</a:t>
            </a:r>
            <a:r>
              <a:rPr lang="en-US" sz="2600" dirty="0"/>
              <a:t> </a:t>
            </a:r>
            <a:r>
              <a:rPr lang="en-US" sz="2600" dirty="0" err="1"/>
              <a:t>proses</a:t>
            </a:r>
            <a:r>
              <a:rPr lang="en-US" sz="2600" dirty="0"/>
              <a:t> </a:t>
            </a:r>
            <a:r>
              <a:rPr lang="en-US" sz="2600" dirty="0" err="1" smtClean="0"/>
              <a:t>pengambilan</a:t>
            </a:r>
            <a:r>
              <a:rPr lang="en-US" sz="2600" dirty="0" smtClean="0"/>
              <a:t> </a:t>
            </a:r>
            <a:r>
              <a:rPr lang="en-US" sz="2600" dirty="0" err="1"/>
              <a:t>keputusan</a:t>
            </a:r>
            <a:r>
              <a:rPr lang="en-US" sz="2600" dirty="0"/>
              <a:t> </a:t>
            </a:r>
            <a:r>
              <a:rPr lang="en-US" sz="2600" dirty="0" err="1"/>
              <a:t>bidang</a:t>
            </a:r>
            <a:r>
              <a:rPr lang="en-US" sz="2600" dirty="0"/>
              <a:t> </a:t>
            </a:r>
            <a:r>
              <a:rPr lang="en-US" sz="2600" dirty="0" smtClean="0"/>
              <a:t>	</a:t>
            </a:r>
            <a:r>
              <a:rPr lang="en-US" sz="2600" dirty="0" err="1" smtClean="0"/>
              <a:t>pendidikan</a:t>
            </a:r>
            <a:r>
              <a:rPr lang="en-US" sz="2600" dirty="0"/>
              <a:t>. 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</a:t>
            </a:r>
            <a:r>
              <a:rPr lang="en-US" sz="2600" dirty="0" err="1" smtClean="0">
                <a:solidFill>
                  <a:srgbClr val="FF0000"/>
                </a:solidFill>
              </a:rPr>
              <a:t>Analisis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Kebijakan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	</a:t>
            </a:r>
            <a:r>
              <a:rPr lang="en-US" sz="2600" dirty="0" err="1" smtClean="0">
                <a:solidFill>
                  <a:srgbClr val="FF0000"/>
                </a:solidFill>
              </a:rPr>
              <a:t>Pendidikan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adalah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suatu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prosedur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untuk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menghasilkan</a:t>
            </a:r>
            <a:r>
              <a:rPr lang="en-US" sz="2600" dirty="0">
                <a:solidFill>
                  <a:srgbClr val="FF0000"/>
                </a:solidFill>
              </a:rPr>
              <a:t>  </a:t>
            </a:r>
            <a:r>
              <a:rPr lang="en-US" sz="2600" dirty="0" err="1">
                <a:solidFill>
                  <a:srgbClr val="FF0000"/>
                </a:solidFill>
              </a:rPr>
              <a:t>informasi</a:t>
            </a:r>
            <a:r>
              <a:rPr lang="en-US" sz="2600" dirty="0">
                <a:solidFill>
                  <a:srgbClr val="FF0000"/>
                </a:solidFill>
              </a:rPr>
              <a:t> data (</a:t>
            </a:r>
            <a:r>
              <a:rPr lang="en-US" sz="2600" dirty="0" err="1">
                <a:solidFill>
                  <a:srgbClr val="FF0000"/>
                </a:solidFill>
              </a:rPr>
              <a:t>masalah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dibidang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pendidikan</a:t>
            </a:r>
            <a:r>
              <a:rPr lang="en-US" sz="2600" dirty="0">
                <a:solidFill>
                  <a:srgbClr val="FF0000"/>
                </a:solidFill>
              </a:rPr>
              <a:t>) </a:t>
            </a:r>
            <a:r>
              <a:rPr lang="en-US" sz="2600" dirty="0" err="1" smtClean="0">
                <a:solidFill>
                  <a:srgbClr val="FF0000"/>
                </a:solidFill>
              </a:rPr>
              <a:t>untuk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merumuskan</a:t>
            </a:r>
            <a:r>
              <a:rPr lang="en-US" sz="2600" dirty="0">
                <a:solidFill>
                  <a:srgbClr val="FF0000"/>
                </a:solidFill>
              </a:rPr>
              <a:t>  </a:t>
            </a:r>
            <a:r>
              <a:rPr lang="en-US" sz="2600" dirty="0" err="1">
                <a:solidFill>
                  <a:srgbClr val="FF0000"/>
                </a:solidFill>
              </a:rPr>
              <a:t>beberapa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alternatif</a:t>
            </a:r>
            <a:r>
              <a:rPr lang="en-US" sz="2600" dirty="0">
                <a:solidFill>
                  <a:srgbClr val="FF0000"/>
                </a:solidFill>
              </a:rPr>
              <a:t>  </a:t>
            </a:r>
            <a:r>
              <a:rPr lang="en-US" sz="2600" dirty="0" err="1">
                <a:solidFill>
                  <a:srgbClr val="FF0000"/>
                </a:solidFill>
              </a:rPr>
              <a:t>kebijakan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dalam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pengambilan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keputusan</a:t>
            </a:r>
            <a:r>
              <a:rPr lang="en-US" sz="2600" dirty="0" smtClean="0">
                <a:solidFill>
                  <a:srgbClr val="FF0000"/>
                </a:solidFill>
              </a:rPr>
              <a:t> 	</a:t>
            </a:r>
            <a:r>
              <a:rPr lang="en-US" sz="2600" dirty="0" err="1" smtClean="0">
                <a:solidFill>
                  <a:srgbClr val="FF0000"/>
                </a:solidFill>
              </a:rPr>
              <a:t>dan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memecahkan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masalah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pendidikan</a:t>
            </a:r>
            <a:r>
              <a:rPr lang="en-US" sz="2600" dirty="0">
                <a:solidFill>
                  <a:srgbClr val="FF0000"/>
                </a:solidFill>
              </a:rPr>
              <a:t>. 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2600" dirty="0" smtClean="0"/>
              <a:t>   </a:t>
            </a:r>
            <a:r>
              <a:rPr lang="en-US" sz="2600" dirty="0" err="1" smtClean="0"/>
              <a:t>Bentuk</a:t>
            </a:r>
            <a:r>
              <a:rPr lang="en-US" sz="2600" dirty="0" smtClean="0"/>
              <a:t> </a:t>
            </a:r>
            <a:r>
              <a:rPr lang="en-US" sz="2600" dirty="0" err="1" smtClean="0"/>
              <a:t>kegiatannya</a:t>
            </a:r>
            <a:r>
              <a:rPr lang="en-US" sz="2600" dirty="0" smtClean="0"/>
              <a:t>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berupa</a:t>
            </a:r>
            <a:r>
              <a:rPr lang="en-US" sz="2600" dirty="0"/>
              <a:t> </a:t>
            </a:r>
            <a:r>
              <a:rPr lang="en-US" sz="2600" dirty="0" err="1"/>
              <a:t>pengumpulan</a:t>
            </a:r>
            <a:r>
              <a:rPr lang="en-US" sz="2600" dirty="0"/>
              <a:t>, </a:t>
            </a:r>
            <a:r>
              <a:rPr lang="en-US" sz="2600" dirty="0" err="1" smtClean="0"/>
              <a:t>pengolahan</a:t>
            </a:r>
            <a:r>
              <a:rPr lang="en-US" sz="2600" dirty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/>
              <a:t>pendayagunaan</a:t>
            </a:r>
            <a:r>
              <a:rPr lang="en-US" sz="2600" dirty="0"/>
              <a:t> data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bidang</a:t>
            </a:r>
            <a:r>
              <a:rPr lang="en-US" sz="2600" dirty="0"/>
              <a:t> </a:t>
            </a:r>
            <a:r>
              <a:rPr lang="en-US" sz="2600" dirty="0" err="1"/>
              <a:t>pendidikan</a:t>
            </a:r>
            <a:r>
              <a:rPr lang="en-US" sz="2600" dirty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/>
              <a:t>masukan</a:t>
            </a:r>
            <a:r>
              <a:rPr lang="en-US" sz="2600" dirty="0"/>
              <a:t> yang </a:t>
            </a:r>
            <a:r>
              <a:rPr lang="en-US" sz="2600" dirty="0" err="1"/>
              <a:t>penting</a:t>
            </a:r>
            <a:r>
              <a:rPr lang="en-US" sz="2600" dirty="0"/>
              <a:t> </a:t>
            </a:r>
            <a:r>
              <a:rPr lang="en-US" sz="2600" dirty="0" err="1"/>
              <a:t>bagi</a:t>
            </a:r>
            <a:r>
              <a:rPr lang="en-US" sz="2600" dirty="0"/>
              <a:t> </a:t>
            </a:r>
            <a:r>
              <a:rPr lang="en-US" sz="2600" dirty="0" err="1"/>
              <a:t>pengambil</a:t>
            </a:r>
            <a:r>
              <a:rPr lang="en-US" sz="2600" dirty="0"/>
              <a:t> </a:t>
            </a:r>
            <a:r>
              <a:rPr lang="en-US" sz="2600" dirty="0" err="1" smtClean="0"/>
              <a:t>kebijakan</a:t>
            </a:r>
            <a:r>
              <a:rPr lang="en-US" sz="2600" dirty="0"/>
              <a:t>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275</TotalTime>
  <Words>53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       ANALISIS KEBIJAKAN PENDIDIKAN  </vt:lpstr>
      <vt:lpstr>      1. Istilah Kebijakan pendidikan  juga sering disebut  sebagai perencanaan pendidikan (educational  planning) Kebijakan pendidikan juga merupakan  bagian dari  kebijakan publik dibidang pendidikan.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Kebijakan Pendidikan</dc:title>
  <dc:creator>User</dc:creator>
  <cp:lastModifiedBy>eRKa</cp:lastModifiedBy>
  <cp:revision>9</cp:revision>
  <dcterms:created xsi:type="dcterms:W3CDTF">2017-05-02T14:10:41Z</dcterms:created>
  <dcterms:modified xsi:type="dcterms:W3CDTF">2018-05-25T08:32:00Z</dcterms:modified>
</cp:coreProperties>
</file>