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FFBE-AB6C-4853-A94E-D62AE19DD5B6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2FBA-5B86-4CC1-99BF-34174F5B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uli_mf@yaho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6858000" cy="152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 smtClean="0">
                <a:solidFill>
                  <a:srgbClr val="FFFF00"/>
                </a:solidFill>
              </a:rPr>
              <a:t>Yuli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Yanti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S.Pt</a:t>
            </a:r>
            <a:r>
              <a:rPr lang="en-US" sz="2800" dirty="0" smtClean="0">
                <a:solidFill>
                  <a:srgbClr val="FFFF00"/>
                </a:solidFill>
              </a:rPr>
              <a:t>., </a:t>
            </a:r>
            <a:r>
              <a:rPr lang="en-US" sz="2800" dirty="0" err="1" smtClean="0">
                <a:solidFill>
                  <a:srgbClr val="FFFF00"/>
                </a:solidFill>
              </a:rPr>
              <a:t>M.Si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yuli_mf@yahoo.com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yyanti12.staff.uns.ac.id</a:t>
            </a:r>
          </a:p>
          <a:p>
            <a:pPr eaLnBrk="1" hangingPunct="1"/>
            <a:endParaRPr lang="en-US" sz="2800" dirty="0" smtClean="0">
              <a:solidFill>
                <a:srgbClr val="FF66CC"/>
              </a:solidFill>
            </a:endParaRPr>
          </a:p>
          <a:p>
            <a:pPr eaLnBrk="1" hangingPunct="1"/>
            <a:endParaRPr lang="en-US" sz="2800" dirty="0" smtClean="0">
              <a:solidFill>
                <a:srgbClr val="FF66CC"/>
              </a:solidFill>
            </a:endParaRPr>
          </a:p>
          <a:p>
            <a:pPr eaLnBrk="1" hangingPunct="1"/>
            <a:endParaRPr lang="en-US" sz="2800" dirty="0" smtClean="0">
              <a:solidFill>
                <a:srgbClr val="FF66CC"/>
              </a:solidFill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2104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ILMU DAN TEKNOLOGI </a:t>
            </a:r>
          </a:p>
          <a:p>
            <a:pPr algn="ctr"/>
            <a:r>
              <a:rPr lang="en-US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PENGOLAHAN </a:t>
            </a:r>
            <a:r>
              <a:rPr lang="en-US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HASIL </a:t>
            </a:r>
            <a:r>
              <a:rPr lang="en-US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IKUTAN TERNAK</a:t>
            </a:r>
            <a:endParaRPr lang="en-US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00200" y="4800600"/>
            <a:ext cx="5943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latin typeface="Tempus Sans ITC" pitchFamily="82" charset="0"/>
              </a:rPr>
              <a:t>PROGRAM </a:t>
            </a:r>
            <a:r>
              <a:rPr lang="en-US" b="1" dirty="0">
                <a:solidFill>
                  <a:srgbClr val="C00000"/>
                </a:solidFill>
                <a:latin typeface="Tempus Sans ITC" pitchFamily="82" charset="0"/>
              </a:rPr>
              <a:t>STUDI </a:t>
            </a:r>
            <a:r>
              <a:rPr lang="en-US" b="1" dirty="0" smtClean="0">
                <a:solidFill>
                  <a:srgbClr val="C00000"/>
                </a:solidFill>
                <a:latin typeface="Tempus Sans ITC" pitchFamily="82" charset="0"/>
              </a:rPr>
              <a:t>PETERNAKAN</a:t>
            </a:r>
            <a:endParaRPr lang="en-US" b="1" dirty="0">
              <a:solidFill>
                <a:srgbClr val="C00000"/>
              </a:solidFill>
              <a:latin typeface="Tempus Sans ITC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empus Sans ITC" pitchFamily="82" charset="0"/>
              </a:rPr>
              <a:t>FAKULTAS PERTANIAN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empus Sans ITC" pitchFamily="82" charset="0"/>
              </a:rPr>
              <a:t>UNIVERSITAS SEBELAS MARET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empus Sans ITC" pitchFamily="82" charset="0"/>
              </a:rPr>
              <a:t>SURAKARTA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0" grpId="0" animBg="1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Tipe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Gelatin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Gelatin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tipe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babi</a:t>
            </a:r>
            <a:r>
              <a:rPr lang="en-US" dirty="0" smtClean="0"/>
              <a:t> </a:t>
            </a:r>
            <a:r>
              <a:rPr lang="en-US" dirty="0" err="1" smtClean="0"/>
              <a:t>datau</a:t>
            </a:r>
            <a:r>
              <a:rPr lang="en-US" dirty="0" smtClean="0"/>
              <a:t> </a:t>
            </a:r>
            <a:r>
              <a:rPr lang="en-US" i="1" dirty="0" err="1" smtClean="0"/>
              <a:t>ossein</a:t>
            </a:r>
            <a:r>
              <a:rPr lang="en-US" i="1" dirty="0" smtClean="0"/>
              <a:t> (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demineralisasi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fosfat</a:t>
            </a:r>
            <a:endParaRPr lang="en-US" dirty="0" smtClean="0"/>
          </a:p>
          <a:p>
            <a:r>
              <a:rPr lang="en-US" dirty="0" err="1" smtClean="0"/>
              <a:t>Perendaman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(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klorida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sulfat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fosfat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Gelatin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tipe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r>
              <a:rPr lang="en-US" dirty="0" err="1" smtClean="0"/>
              <a:t>Direndam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kapus</a:t>
            </a:r>
            <a:r>
              <a:rPr lang="en-US" dirty="0" smtClean="0"/>
              <a:t>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alkali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Proses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Pembuatan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gelatin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Terdiri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3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tahap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utama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yaitu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Tahap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pembuatan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gelatin: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Pembersihan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Degreasing 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Reduksi</a:t>
            </a:r>
            <a:r>
              <a:rPr lang="en-US" i="1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i="1" dirty="0" err="1" smtClean="0"/>
              <a:t>Demineralisasi</a:t>
            </a:r>
            <a:r>
              <a:rPr lang="en-US" i="1" dirty="0" smtClean="0"/>
              <a:t> 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Liming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Ekstraksi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Pemekatan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447800" y="381000"/>
            <a:ext cx="54864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Degreasing</a:t>
            </a:r>
          </a:p>
          <a:p>
            <a:pPr algn="ctr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.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32-80 </a:t>
            </a:r>
            <a:r>
              <a:rPr lang="en-US" dirty="0" err="1" smtClean="0"/>
              <a:t>derajad</a:t>
            </a:r>
            <a:r>
              <a:rPr lang="en-US" dirty="0" smtClean="0"/>
              <a:t> </a:t>
            </a:r>
            <a:r>
              <a:rPr lang="en-US" dirty="0" err="1" smtClean="0"/>
              <a:t>celcius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3 jam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diaduk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2438400" y="1752600"/>
            <a:ext cx="64008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Reduksi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ukuran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tulang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pengecilan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, 2 – 4 cm</a:t>
            </a:r>
            <a:r>
              <a:rPr lang="en-US" baseline="30000" dirty="0" smtClean="0"/>
              <a:t>2.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agar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004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 Diagonal Corner Rectangle 9"/>
          <p:cNvSpPr/>
          <p:nvPr/>
        </p:nvSpPr>
        <p:spPr>
          <a:xfrm>
            <a:off x="2133600" y="5943600"/>
            <a:ext cx="38862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dicuci-dinetralkan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648200"/>
            <a:ext cx="5867400" cy="124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urved Right Arrow 11"/>
          <p:cNvSpPr/>
          <p:nvPr/>
        </p:nvSpPr>
        <p:spPr>
          <a:xfrm>
            <a:off x="228600" y="5486400"/>
            <a:ext cx="9144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228600" y="2743200"/>
            <a:ext cx="9144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152400" y="4343400"/>
            <a:ext cx="9144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304800" y="1447800"/>
            <a:ext cx="9144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Ekstraksi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8664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581400" y="32766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Pengeringan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381000"/>
            <a:ext cx="4191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Pemekatan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Curved Right Arrow 7"/>
          <p:cNvSpPr/>
          <p:nvPr/>
        </p:nvSpPr>
        <p:spPr>
          <a:xfrm>
            <a:off x="152400" y="1295400"/>
            <a:ext cx="9144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28600" y="4114800"/>
            <a:ext cx="9144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Pembeda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Prinsipnya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yang </a:t>
            </a:r>
            <a:r>
              <a:rPr lang="en-US" dirty="0" err="1" smtClean="0"/>
              <a:t>membedakan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ekstraksi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lamanya</a:t>
            </a:r>
            <a:r>
              <a:rPr lang="en-US" dirty="0" smtClean="0"/>
              <a:t> </a:t>
            </a:r>
            <a:r>
              <a:rPr lang="en-US" dirty="0" err="1" smtClean="0"/>
              <a:t>perendaman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endParaRPr lang="en-US" dirty="0" smtClean="0"/>
          </a:p>
          <a:p>
            <a:r>
              <a:rPr lang="en-US" smtClean="0"/>
              <a:t>5. 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sp>
        <p:nvSpPr>
          <p:cNvPr id="4" name="Plaque 3"/>
          <p:cNvSpPr/>
          <p:nvPr/>
        </p:nvSpPr>
        <p:spPr>
          <a:xfrm>
            <a:off x="1143000" y="2133600"/>
            <a:ext cx="6705600" cy="3200400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Blackadder ITC" pitchFamily="82" charset="0"/>
              </a:rPr>
              <a:t>Thank you very much for your kind attention…</a:t>
            </a:r>
            <a:endParaRPr lang="en-US" sz="4400" dirty="0">
              <a:solidFill>
                <a:srgbClr val="00B0F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GELATIN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4419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QUESTION: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gelatin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gelatin?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gelatin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pembuatannya</a:t>
            </a:r>
            <a:r>
              <a:rPr lang="en-US" dirty="0" smtClean="0"/>
              <a:t>?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Bagaimanakah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gelatin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pengelompokkan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gelatin?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7200"/>
            <a:ext cx="292018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city of Thebes 1000 </a:t>
            </a:r>
            <a:r>
              <a:rPr lang="en-US" dirty="0" smtClean="0"/>
              <a:t>BC</a:t>
            </a:r>
          </a:p>
          <a:p>
            <a:r>
              <a:rPr lang="en-US" dirty="0" smtClean="0"/>
              <a:t>During Roman times Pliny wrote, </a:t>
            </a:r>
            <a:r>
              <a:rPr lang="en-US" dirty="0" err="1" smtClean="0"/>
              <a:t>AGlue</a:t>
            </a:r>
            <a:r>
              <a:rPr lang="en-US" dirty="0" smtClean="0"/>
              <a:t> is cooked from the hides of bulls.</a:t>
            </a:r>
            <a:endParaRPr lang="en-US" dirty="0" smtClean="0"/>
          </a:p>
          <a:p>
            <a:r>
              <a:rPr lang="en-US" dirty="0" err="1" smtClean="0"/>
              <a:t>Shakespear</a:t>
            </a:r>
            <a:endParaRPr lang="en-US" dirty="0" smtClean="0"/>
          </a:p>
          <a:p>
            <a:r>
              <a:rPr lang="en-US" dirty="0" smtClean="0"/>
              <a:t>England from about </a:t>
            </a:r>
            <a:r>
              <a:rPr lang="en-US" dirty="0" smtClean="0"/>
              <a:t>1700</a:t>
            </a:r>
          </a:p>
          <a:p>
            <a:r>
              <a:rPr lang="it-IT" dirty="0" smtClean="0"/>
              <a:t>220 000 tons per </a:t>
            </a:r>
            <a:r>
              <a:rPr lang="it-IT" dirty="0" smtClean="0"/>
              <a:t>annum</a:t>
            </a:r>
          </a:p>
          <a:p>
            <a:r>
              <a:rPr lang="en-US" dirty="0" smtClean="0"/>
              <a:t>60 % is used in the food industry.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3400" y="533400"/>
            <a:ext cx="3048000" cy="12954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Gelatin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152400" y="1981200"/>
            <a:ext cx="8991600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</a:rPr>
              <a:t>Gelatin </a:t>
            </a:r>
            <a:r>
              <a:rPr lang="en-US" sz="2400" dirty="0" err="1">
                <a:solidFill>
                  <a:srgbClr val="FFFF00"/>
                </a:solidFill>
              </a:rPr>
              <a:t>merupakan</a:t>
            </a:r>
            <a:r>
              <a:rPr lang="en-US" sz="2400" dirty="0">
                <a:solidFill>
                  <a:srgbClr val="FFFF00"/>
                </a:solidFill>
              </a:rPr>
              <a:t> protein </a:t>
            </a:r>
            <a:r>
              <a:rPr lang="en-US" sz="2400" dirty="0" err="1">
                <a:solidFill>
                  <a:srgbClr val="FFFF00"/>
                </a:solidFill>
              </a:rPr>
              <a:t>konversi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err="1">
                <a:solidFill>
                  <a:srgbClr val="FFFF00"/>
                </a:solidFill>
              </a:rPr>
              <a:t>bersifat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larut</a:t>
            </a:r>
            <a:r>
              <a:rPr lang="en-US" sz="2400" dirty="0">
                <a:solidFill>
                  <a:srgbClr val="FFFF00"/>
                </a:solidFill>
              </a:rPr>
              <a:t> air yang </a:t>
            </a:r>
            <a:r>
              <a:rPr lang="en-US" sz="2400" dirty="0" err="1">
                <a:solidFill>
                  <a:srgbClr val="FFFF00"/>
                </a:solidFill>
              </a:rPr>
              <a:t>diperoleh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dari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hidrolisis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sv-SE" sz="2400" dirty="0" smtClean="0">
                <a:solidFill>
                  <a:srgbClr val="FFFF00"/>
                </a:solidFill>
              </a:rPr>
              <a:t>kolagen </a:t>
            </a:r>
            <a:r>
              <a:rPr lang="sv-SE" sz="2400" dirty="0">
                <a:solidFill>
                  <a:srgbClr val="FFFF00"/>
                </a:solidFill>
              </a:rPr>
              <a:t>yang bersifat tidak larut </a:t>
            </a:r>
            <a:r>
              <a:rPr lang="sv-SE" sz="2400" dirty="0" smtClean="0">
                <a:solidFill>
                  <a:srgbClr val="FFFF00"/>
                </a:solidFill>
              </a:rPr>
              <a:t>air. </a:t>
            </a:r>
            <a:r>
              <a:rPr lang="en-US" sz="2400" dirty="0" smtClean="0">
                <a:solidFill>
                  <a:srgbClr val="FFFF00"/>
                </a:solidFill>
              </a:rPr>
              <a:t>Gelatin </a:t>
            </a:r>
            <a:r>
              <a:rPr lang="en-US" sz="2400" dirty="0" err="1">
                <a:solidFill>
                  <a:srgbClr val="FFFF00"/>
                </a:solidFill>
              </a:rPr>
              <a:t>adalah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salah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satu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hidrokoloid</a:t>
            </a:r>
            <a:r>
              <a:rPr lang="en-US" sz="2400" dirty="0" smtClean="0">
                <a:solidFill>
                  <a:srgbClr val="FFFF00"/>
                </a:solidFill>
              </a:rPr>
              <a:t>.  Gelatin </a:t>
            </a:r>
            <a:r>
              <a:rPr lang="en-US" sz="2400" dirty="0" err="1">
                <a:solidFill>
                  <a:srgbClr val="FFFF00"/>
                </a:solidFill>
              </a:rPr>
              <a:t>berbeda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dengan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hidrokoloid</a:t>
            </a:r>
            <a:r>
              <a:rPr lang="en-US" sz="2400" dirty="0">
                <a:solidFill>
                  <a:srgbClr val="FFFF00"/>
                </a:solidFill>
              </a:rPr>
              <a:t> lain, </a:t>
            </a:r>
            <a:r>
              <a:rPr lang="en-US" sz="2400" dirty="0" err="1">
                <a:solidFill>
                  <a:srgbClr val="FFFF00"/>
                </a:solidFill>
              </a:rPr>
              <a:t>karena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kebanyakan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hidrokoloid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adalah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polisakarida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seperti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karagenan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pektin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sedangkan</a:t>
            </a:r>
            <a:r>
              <a:rPr lang="en-US" sz="2400" dirty="0">
                <a:solidFill>
                  <a:srgbClr val="FFFF00"/>
                </a:solidFill>
              </a:rPr>
              <a:t> gelatin </a:t>
            </a:r>
            <a:r>
              <a:rPr lang="en-US" sz="2400" dirty="0" err="1">
                <a:solidFill>
                  <a:srgbClr val="FFFF00"/>
                </a:solidFill>
              </a:rPr>
              <a:t>merupakan</a:t>
            </a:r>
            <a:r>
              <a:rPr lang="en-US" sz="2400" dirty="0">
                <a:solidFill>
                  <a:srgbClr val="FFFF00"/>
                </a:solidFill>
              </a:rPr>
              <a:t> protein </a:t>
            </a:r>
            <a:r>
              <a:rPr lang="en-US" sz="2400" dirty="0" err="1">
                <a:solidFill>
                  <a:srgbClr val="FFFF00"/>
                </a:solidFill>
              </a:rPr>
              <a:t>mudah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dicerna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mengandung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semua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asam</a:t>
            </a:r>
            <a:r>
              <a:rPr lang="en-US" sz="2400" dirty="0">
                <a:solidFill>
                  <a:srgbClr val="FFFF00"/>
                </a:solidFill>
              </a:rPr>
              <a:t>- </a:t>
            </a:r>
            <a:r>
              <a:rPr lang="en-US" sz="2400" dirty="0" err="1">
                <a:solidFill>
                  <a:srgbClr val="FFFF00"/>
                </a:solidFill>
              </a:rPr>
              <a:t>asam</a:t>
            </a:r>
            <a:r>
              <a:rPr lang="en-US" sz="2400" dirty="0">
                <a:solidFill>
                  <a:srgbClr val="FFFF00"/>
                </a:solidFill>
              </a:rPr>
              <a:t> amino </a:t>
            </a:r>
            <a:r>
              <a:rPr lang="en-US" sz="2400" dirty="0" err="1">
                <a:solidFill>
                  <a:srgbClr val="FFFF00"/>
                </a:solidFill>
              </a:rPr>
              <a:t>essensial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kecuali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triptofan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"/>
            <a:ext cx="2133600" cy="17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7800" y="304800"/>
            <a:ext cx="35052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Fungsi</a:t>
            </a:r>
            <a:r>
              <a:rPr lang="en-US" sz="3200" dirty="0" smtClean="0"/>
              <a:t> Gelatin</a:t>
            </a:r>
            <a:endParaRPr lang="en-US" sz="3200" dirty="0"/>
          </a:p>
        </p:txBody>
      </p:sp>
      <p:sp>
        <p:nvSpPr>
          <p:cNvPr id="3" name="Teardrop 2"/>
          <p:cNvSpPr/>
          <p:nvPr/>
        </p:nvSpPr>
        <p:spPr>
          <a:xfrm>
            <a:off x="2590800" y="990600"/>
            <a:ext cx="2667000" cy="1600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pengemulsi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Penstabil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76104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762000" y="533400"/>
            <a:ext cx="3429000" cy="1600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Pemanfaatan</a:t>
            </a:r>
            <a:r>
              <a:rPr lang="en-US" sz="3200" dirty="0" smtClean="0"/>
              <a:t> Gelatin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62200"/>
            <a:ext cx="18288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362200"/>
            <a:ext cx="206773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267200"/>
            <a:ext cx="2933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arallelogram 12"/>
          <p:cNvSpPr/>
          <p:nvPr/>
        </p:nvSpPr>
        <p:spPr>
          <a:xfrm>
            <a:off x="5334000" y="304800"/>
            <a:ext cx="3276600" cy="1905000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dirty="0" err="1" smtClean="0"/>
              <a:t>Permen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ice cream</a:t>
            </a:r>
          </a:p>
          <a:p>
            <a:pPr algn="ctr">
              <a:buFontTx/>
              <a:buChar char="-"/>
            </a:pPr>
            <a:r>
              <a:rPr lang="en-US" dirty="0" err="1" smtClean="0"/>
              <a:t>Coklat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jelly/agar2</a:t>
            </a:r>
          </a:p>
          <a:p>
            <a:pPr algn="ctr">
              <a:buFontTx/>
              <a:buChar char="-"/>
            </a:pPr>
            <a:r>
              <a:rPr lang="en-US" dirty="0" smtClean="0"/>
              <a:t>Yoghurt</a:t>
            </a:r>
          </a:p>
          <a:p>
            <a:pPr algn="ctr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dessert, </a:t>
            </a: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495800" y="4572000"/>
            <a:ext cx="22860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Lem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Pelapis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kertas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Tissue</a:t>
            </a:r>
          </a:p>
          <a:p>
            <a:pPr>
              <a:buFontTx/>
              <a:buChar char="-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dll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Tx/>
              <a:buChar char="-"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34290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Terbuat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dari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2590800"/>
            <a:ext cx="2514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Tulang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953000"/>
            <a:ext cx="2514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kulit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0" y="3886200"/>
            <a:ext cx="2057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Dari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ternak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3048000"/>
            <a:ext cx="2286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</a:rPr>
              <a:t>Sapi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4419600"/>
            <a:ext cx="2286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</a:rPr>
              <a:t>Babi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2624138"/>
            <a:ext cx="1876425" cy="106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257800"/>
            <a:ext cx="1766887" cy="13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8600"/>
            <a:ext cx="3200400" cy="23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324600" y="5867400"/>
            <a:ext cx="2286000" cy="838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Culture???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2718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67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57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958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19600"/>
            <a:ext cx="2047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419600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368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GELATIN</vt:lpstr>
      <vt:lpstr>History</vt:lpstr>
      <vt:lpstr>Slide 4</vt:lpstr>
      <vt:lpstr>Slide 5</vt:lpstr>
      <vt:lpstr>Slide 6</vt:lpstr>
      <vt:lpstr>Slide 7</vt:lpstr>
      <vt:lpstr>Slide 8</vt:lpstr>
      <vt:lpstr>Slide 9</vt:lpstr>
      <vt:lpstr>Tipe Gelatin</vt:lpstr>
      <vt:lpstr>Proses Pembuatan gelatin</vt:lpstr>
      <vt:lpstr>Tahap pembuatan gelatin:</vt:lpstr>
      <vt:lpstr>Slide 13</vt:lpstr>
      <vt:lpstr>Ekstraksi </vt:lpstr>
      <vt:lpstr>Slide 15</vt:lpstr>
      <vt:lpstr>Pembeda:</vt:lpstr>
      <vt:lpstr>Any question?</vt:lpstr>
    </vt:vector>
  </TitlesOfParts>
  <Company>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27</cp:revision>
  <dcterms:created xsi:type="dcterms:W3CDTF">2012-02-26T13:09:56Z</dcterms:created>
  <dcterms:modified xsi:type="dcterms:W3CDTF">2012-02-27T05:53:56Z</dcterms:modified>
</cp:coreProperties>
</file>